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1" r:id="rId4"/>
    <p:sldId id="256" r:id="rId5"/>
    <p:sldId id="259" r:id="rId6"/>
    <p:sldId id="257" r:id="rId7"/>
    <p:sldId id="258" r:id="rId8"/>
    <p:sldId id="260" r:id="rId9"/>
    <p:sldId id="267" r:id="rId10"/>
    <p:sldId id="266" r:id="rId11"/>
    <p:sldId id="26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lagher, Deirdre" initials="GD" lastIdx="1" clrIdx="0">
    <p:extLst>
      <p:ext uri="{19B8F6BF-5375-455C-9EA6-DF929625EA0E}">
        <p15:presenceInfo xmlns:p15="http://schemas.microsoft.com/office/powerpoint/2012/main" userId="S-1-5-21-3826641046-539780768-4063356368-30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708"/>
      </p:cViewPr>
      <p:guideLst>
        <p:guide orient="horz" pos="4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7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3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0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0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09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4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3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68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5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18E6D-0B97-4990-B58C-C2EE39BF4C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A869-581D-4F13-8DA4-6652ED16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81F8-1D21-40D3-95B1-C8E121F708A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74573-957B-4432-AD29-C5D890F3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jr@optimum.net" TargetMode="External"/><Relationship Id="rId2" Type="http://schemas.openxmlformats.org/officeDocument/2006/relationships/hyperlink" Target="mailto:LBFO@njleg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bucco@murphymckeonlaw.com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url?sa=i&amp;rct=j&amp;q=&amp;esrc=s&amp;source=images&amp;cd=&amp;cad=rja&amp;uact=8&amp;ved=2ahUKEwis1e3Do5_eAhUFmeAKHaCtCrAQjRx6BAgBEAU&amp;url=https://www.autodesk.com/products/eagle/blog/how-battery-works-electronics-beginner/&amp;psig=AOvVaw06WG7hAwWIV5RkrLrPAB-U&amp;ust=1540477356666800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www.mscarita.com/images/products/do_not_trash_label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%3A%2F%2Fwww.cpe.rutgers.ed&amp;data=01%7C01%7CLSweedy%40co.morris.nj.us%7C9b8e7935006b43aa660408d67d75b838%7Cec2ce8c138394008b949e2b17cfa906d%7C0&amp;sdata=1ihSjRB1vBISHc66M8pVw3%2B9CboVcx9gg2hnUIXN9hw%3D&amp;reserved=0" TargetMode="External"/><Relationship Id="rId2" Type="http://schemas.openxmlformats.org/officeDocument/2006/relationships/hyperlink" Target="mailto:carolbr@njaes.rutgers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5F17B.63C2581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2.jpg@01D62843.CB1020C0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441" y="237065"/>
            <a:ext cx="9059333" cy="187490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Morris County </a:t>
            </a:r>
            <a:br>
              <a:rPr lang="en-US" b="1" dirty="0" smtClean="0">
                <a:solidFill>
                  <a:srgbClr val="0033CC"/>
                </a:solidFill>
              </a:rPr>
            </a:br>
            <a:r>
              <a:rPr lang="en-US" b="1" dirty="0" smtClean="0">
                <a:solidFill>
                  <a:srgbClr val="0033CC"/>
                </a:solidFill>
              </a:rPr>
              <a:t>Municipal Utilities Authority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417" y="2353733"/>
            <a:ext cx="11007383" cy="173520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</a:rPr>
              <a:t>Municipal Recycling Coordinators Meeting</a:t>
            </a:r>
          </a:p>
          <a:p>
            <a:pPr algn="ctr"/>
            <a:r>
              <a:rPr lang="en-US" sz="4000" b="1" dirty="0" smtClean="0">
                <a:solidFill>
                  <a:srgbClr val="0033CC"/>
                </a:solidFill>
              </a:rPr>
              <a:t>September 22, 2020</a:t>
            </a:r>
            <a:endParaRPr lang="en-US" sz="40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MUALOGO_500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05" y="3776133"/>
            <a:ext cx="3431781" cy="2099734"/>
          </a:xfrm>
          <a:prstGeom prst="rect">
            <a:avLst/>
          </a:prstGeom>
          <a:noFill/>
          <a:ln w="6350" algn="in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039" y="6079067"/>
            <a:ext cx="1165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Today’s meeting will meet the MTG requirement and will count as 1.5 classroom credits for CPR recertification.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4214" r="12172" b="4196"/>
          <a:stretch/>
        </p:blipFill>
        <p:spPr>
          <a:xfrm>
            <a:off x="8848058" y="3776133"/>
            <a:ext cx="1845734" cy="1830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4214" r="12172" b="4196"/>
          <a:stretch/>
        </p:blipFill>
        <p:spPr>
          <a:xfrm>
            <a:off x="797697" y="3717964"/>
            <a:ext cx="1759236" cy="17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-3021" b="3021"/>
          <a:stretch/>
        </p:blipFill>
        <p:spPr>
          <a:xfrm>
            <a:off x="2456920" y="2105836"/>
            <a:ext cx="6394979" cy="3444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3809" y="555444"/>
            <a:ext cx="452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CC00"/>
                </a:solidFill>
              </a:rPr>
              <a:t>Thank </a:t>
            </a:r>
            <a:r>
              <a:rPr lang="en-US" sz="7200" b="1" dirty="0" smtClean="0">
                <a:solidFill>
                  <a:srgbClr val="00CC00"/>
                </a:solidFill>
              </a:rPr>
              <a:t>you!  </a:t>
            </a:r>
            <a:endParaRPr lang="en-US" sz="7200" b="1" dirty="0">
              <a:solidFill>
                <a:srgbClr val="00CC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4339301"/>
            <a:ext cx="1447799" cy="1426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4135" y="5765831"/>
            <a:ext cx="5531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CC00"/>
                </a:solidFill>
              </a:rPr>
              <a:t>Stay Safe and Be Well! </a:t>
            </a:r>
            <a:endParaRPr lang="en-US" sz="44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1987" y="1702077"/>
            <a:ext cx="1074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ANJR requests that you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 reach out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to the state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legislature: 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32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LBFO@njleg.org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) 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proposed 2020 state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budget, which may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</a:rPr>
              <a:t>divert $12 million  from the Recycling Fund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to Parks Management.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Please email and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send letters to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local state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legislators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expressing your concern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about the negative impact this will have on recycling programs!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Q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uestions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: 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all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Marie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Kruzan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(ANJR),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at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908-722-7575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or email: </a:t>
            </a:r>
            <a:r>
              <a:rPr lang="en-US" sz="2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anjr@optimum.net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82852"/>
            <a:ext cx="209550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5186786"/>
            <a:ext cx="2019300" cy="1526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0350" y="511729"/>
            <a:ext cx="864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$12 million dollars to be diverted from </a:t>
            </a:r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ecycling money!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0" y="5847080"/>
            <a:ext cx="650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Senator Anthony </a:t>
            </a:r>
            <a:r>
              <a:rPr lang="en-US" sz="2800" b="1" dirty="0" err="1" smtClean="0"/>
              <a:t>Bucco</a:t>
            </a:r>
            <a:r>
              <a:rPr lang="en-US" sz="2800" b="1" dirty="0"/>
              <a:t>:</a:t>
            </a:r>
            <a:endParaRPr lang="en-US" sz="28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4610133" y="5847080"/>
            <a:ext cx="5029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abucco@murphymckeonlaw.com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03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732236"/>
            <a:ext cx="8750300" cy="14430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MCMUA Household Hazardous Waste Program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6553200" y="3602038"/>
            <a:ext cx="12827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971800"/>
            <a:ext cx="6616700" cy="2781300"/>
          </a:xfrm>
          <a:prstGeom prst="rect">
            <a:avLst/>
          </a:prstGeom>
        </p:spPr>
      </p:pic>
      <p:pic>
        <p:nvPicPr>
          <p:cNvPr id="6" name="Picture 4" descr="Littlman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04" y="1549400"/>
            <a:ext cx="2447449" cy="40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0084" y="5753100"/>
            <a:ext cx="3314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Hazardous Waste Disposal!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6286452" cy="254952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The </a:t>
            </a:r>
            <a:r>
              <a:rPr lang="en-US" sz="2400" b="1" dirty="0" smtClean="0"/>
              <a:t>MCMUA Household </a:t>
            </a:r>
            <a:r>
              <a:rPr lang="en-US" sz="2400" b="1" dirty="0"/>
              <a:t>Hazardous Waste Department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</a:t>
            </a:r>
            <a:r>
              <a:rPr lang="en-US" sz="2200" dirty="0" smtClean="0"/>
              <a:t>perates </a:t>
            </a:r>
            <a:r>
              <a:rPr lang="en-US" sz="2200" dirty="0"/>
              <a:t>a permanent facility </a:t>
            </a:r>
            <a:r>
              <a:rPr lang="en-US" sz="2200" dirty="0" smtClean="0"/>
              <a:t>for </a:t>
            </a:r>
            <a:r>
              <a:rPr lang="en-US" sz="2200" dirty="0"/>
              <a:t>disposal of hazardous waste and e-waste.  </a:t>
            </a:r>
            <a:r>
              <a:rPr lang="en-US" sz="2200" dirty="0" smtClean="0"/>
              <a:t>Residents and small businesses have an outlet for the proper management of their hazardous materials.  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Access to the permanent facility is by appointment only!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225800"/>
            <a:ext cx="5295876" cy="28321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52" y="3060700"/>
            <a:ext cx="5228165" cy="3086100"/>
          </a:xfrm>
        </p:spPr>
      </p:pic>
      <p:sp>
        <p:nvSpPr>
          <p:cNvPr id="3" name="AutoShape 2" descr="Image result for rechargeable batter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8888" r="16815" b="29136"/>
          <a:stretch/>
        </p:blipFill>
        <p:spPr>
          <a:xfrm>
            <a:off x="9787518" y="1409698"/>
            <a:ext cx="2108099" cy="1219200"/>
          </a:xfrm>
          <a:prstGeom prst="rect">
            <a:avLst/>
          </a:prstGeom>
        </p:spPr>
      </p:pic>
      <p:pic>
        <p:nvPicPr>
          <p:cNvPr id="5124" name="Picture 4" descr="Image result for nicad batterie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b="16445"/>
          <a:stretch/>
        </p:blipFill>
        <p:spPr bwMode="auto">
          <a:xfrm>
            <a:off x="9577328" y="501649"/>
            <a:ext cx="1937289" cy="10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 Battery closeup, 3D rendering isolated on white background Car Battery closeup, 3D rendering isolated on white background Car Battery Stock Phot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/>
          <a:stretch/>
        </p:blipFill>
        <p:spPr bwMode="auto">
          <a:xfrm>
            <a:off x="6400800" y="457200"/>
            <a:ext cx="3176528" cy="21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029676"/>
            <a:ext cx="4371975" cy="3352138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Computers</a:t>
            </a:r>
            <a:endParaRPr lang="en-US" altLang="en-US" sz="2400" dirty="0"/>
          </a:p>
          <a:p>
            <a:r>
              <a:rPr lang="en-US" altLang="en-US" sz="2400" dirty="0" smtClean="0"/>
              <a:t>Monitors</a:t>
            </a:r>
          </a:p>
          <a:p>
            <a:r>
              <a:rPr lang="en-US" altLang="en-US" sz="2400" dirty="0" smtClean="0"/>
              <a:t>Tablets</a:t>
            </a:r>
          </a:p>
          <a:p>
            <a:r>
              <a:rPr lang="en-US" altLang="en-US" sz="2400" dirty="0" smtClean="0"/>
              <a:t>Laptops</a:t>
            </a:r>
            <a:endParaRPr lang="en-US" altLang="en-US" sz="2400" dirty="0"/>
          </a:p>
          <a:p>
            <a:r>
              <a:rPr lang="en-US" altLang="en-US" sz="2400" dirty="0" smtClean="0"/>
              <a:t>Desktop printers &amp; faxes</a:t>
            </a:r>
            <a:endParaRPr lang="en-US" altLang="en-US" sz="2400" dirty="0"/>
          </a:p>
          <a:p>
            <a:r>
              <a:rPr lang="en-US" altLang="en-US" sz="2400" dirty="0" smtClean="0"/>
              <a:t>Televisions</a:t>
            </a:r>
            <a:endParaRPr lang="en-US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89134" y="6016873"/>
            <a:ext cx="731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</a:rPr>
              <a:t>Don’t put electronics into the trash!</a:t>
            </a:r>
          </a:p>
        </p:txBody>
      </p:sp>
      <p:pic>
        <p:nvPicPr>
          <p:cNvPr id="6" name="Picture 7" descr="DO NOT TRASH LABELS (illustrated)">
            <a:hlinkClick r:id="rId2" tooltip="DO NOT TRASH LABELS (illustrated)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98" y="3693772"/>
            <a:ext cx="2769385" cy="31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7067"/>
            <a:ext cx="4013200" cy="1792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21885" r="11261" b="5167"/>
          <a:stretch/>
        </p:blipFill>
        <p:spPr>
          <a:xfrm>
            <a:off x="5842000" y="406401"/>
            <a:ext cx="5486400" cy="2381394"/>
          </a:xfrm>
          <a:prstGeom prst="rect">
            <a:avLst/>
          </a:prstGeom>
        </p:spPr>
      </p:pic>
      <p:sp>
        <p:nvSpPr>
          <p:cNvPr id="9" name="AutoShape 2" descr="HP OfficeJet 200 Mobile Inkjet Printer"/>
          <p:cNvSpPr>
            <a:spLocks noChangeAspect="1" noChangeArrowheads="1"/>
          </p:cNvSpPr>
          <p:nvPr/>
        </p:nvSpPr>
        <p:spPr bwMode="auto">
          <a:xfrm>
            <a:off x="3571875" y="-463153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7804" r="4922" b="11244"/>
          <a:stretch/>
        </p:blipFill>
        <p:spPr>
          <a:xfrm>
            <a:off x="3571875" y="3162300"/>
            <a:ext cx="2770215" cy="2669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6133" r="6666" b="8223"/>
          <a:stretch/>
        </p:blipFill>
        <p:spPr>
          <a:xfrm>
            <a:off x="6502400" y="2787796"/>
            <a:ext cx="2564657" cy="21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418292"/>
            <a:ext cx="5743433" cy="384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1"/>
          <a:stretch/>
        </p:blipFill>
        <p:spPr>
          <a:xfrm>
            <a:off x="6657833" y="884237"/>
            <a:ext cx="3666799" cy="3068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00" y="825500"/>
            <a:ext cx="61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More Acceptable Materials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coming s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11124" r="9417" b="8105"/>
          <a:stretch/>
        </p:blipFill>
        <p:spPr bwMode="auto">
          <a:xfrm>
            <a:off x="9125292" y="3642784"/>
            <a:ext cx="2728999" cy="28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linical Mercury Thermometer, 32-42 Degree C, Arora Enterprise | ID:  22341324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29100"/>
            <a:ext cx="2501900" cy="22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6064562"/>
            <a:ext cx="257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Mercury thermometers/devices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78" y="2203731"/>
            <a:ext cx="3244122" cy="3982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512" y="241754"/>
            <a:ext cx="480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</a:rPr>
              <a:t>Unacceptable </a:t>
            </a:r>
          </a:p>
        </p:txBody>
      </p:sp>
      <p:pic>
        <p:nvPicPr>
          <p:cNvPr id="4098" name="Picture 2" descr="window air conditioner 3d model free download - Government Grants News |  startgrants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r="2810"/>
          <a:stretch/>
        </p:blipFill>
        <p:spPr bwMode="auto">
          <a:xfrm>
            <a:off x="914400" y="2159000"/>
            <a:ext cx="367453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,717 Smoke Detector Stock Photos, Pictures &amp; Royalty-Free Images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9"/>
          <a:stretch/>
        </p:blipFill>
        <p:spPr bwMode="auto">
          <a:xfrm>
            <a:off x="5476875" y="488097"/>
            <a:ext cx="4441825" cy="16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harps container &quot;Cinnaminson, New Jersey, USA - May 28, 2011: Sharps container for bio hazard waste containing used medical needles&quot; Container Stock Phot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4012" r="27265" b="4214"/>
          <a:stretch/>
        </p:blipFill>
        <p:spPr bwMode="auto">
          <a:xfrm>
            <a:off x="5839883" y="3097662"/>
            <a:ext cx="2184400" cy="25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1642" y="2197715"/>
            <a:ext cx="274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Smoke detectors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5689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Any items containing Freon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8779" y="5766544"/>
            <a:ext cx="141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Sharps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2150" y="6251038"/>
            <a:ext cx="3369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Helium tanks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0" y="2395141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Carol M. Broccoli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Office of Continuing Professional Education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NJ Agricultural Experiment Station/Rutgers Cooperative Extension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Rutgers University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102 Ryders Lane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Brunswick, NJ 08901-8519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(848) 932-7207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(732) 932-1187 (fax)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E-mail: </a:t>
            </a:r>
            <a:r>
              <a:rPr lang="en-US" sz="20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carolbr@njaes.rutgers.edu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Website: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www.cpe.rutgers.edu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00" y="660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Recertification Credit Information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56" y="4334132"/>
            <a:ext cx="5429712" cy="14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1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rgbClr val="0033CC"/>
                </a:solidFill>
              </a:rPr>
              <a:t>Thank you to our Guest Speakers:</a:t>
            </a:r>
            <a:endParaRPr lang="en-US" sz="5400" b="1" i="1" dirty="0">
              <a:solidFill>
                <a:srgbClr val="0033CC"/>
              </a:solidFill>
            </a:endParaRPr>
          </a:p>
        </p:txBody>
      </p:sp>
      <p:pic>
        <p:nvPicPr>
          <p:cNvPr id="1025" name="Picture 1" descr="gary sondermeyer (2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7" y="1690688"/>
            <a:ext cx="4301066" cy="16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S_EMAIL_SIGNATURE_LOCKUP_1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7" y="5102862"/>
            <a:ext cx="37909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36133" y="6550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3902533"/>
            <a:ext cx="4360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Gabrielson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Morris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Recycling Operations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 egabrielson@republicservices.com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o:  862.473.0638  c:  973.580.5858</a:t>
            </a:r>
          </a:p>
        </p:txBody>
      </p:sp>
    </p:spTree>
    <p:extLst>
      <p:ext uri="{BB962C8B-B14F-4D97-AF65-F5344CB8AC3E}">
        <p14:creationId xmlns:p14="http://schemas.microsoft.com/office/powerpoint/2010/main" val="101379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298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Morris County  Municipal Utilities Authority</vt:lpstr>
      <vt:lpstr>PowerPoint Presentation</vt:lpstr>
      <vt:lpstr>MCMUA Household Hazardous Waste Program </vt:lpstr>
      <vt:lpstr>The MCMUA Household Hazardous Waste Department  operates a permanent facility for disposal of hazardous waste and e-waste.  Residents and small businesses have an outlet for the proper management of their hazardous materials.    Access to the permanent facility is by appointment only!  </vt:lpstr>
      <vt:lpstr>PowerPoint Presentation</vt:lpstr>
      <vt:lpstr>PowerPoint Presentation</vt:lpstr>
      <vt:lpstr>PowerPoint Presentation</vt:lpstr>
      <vt:lpstr>PowerPoint Presentation</vt:lpstr>
      <vt:lpstr>Thank you to our Guest Speakers:</vt:lpstr>
      <vt:lpstr>PowerPoint Presentation</vt:lpstr>
    </vt:vector>
  </TitlesOfParts>
  <Company>County of Morris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Gallagher, Deirdre</dc:creator>
  <cp:lastModifiedBy>ituser</cp:lastModifiedBy>
  <cp:revision>37</cp:revision>
  <cp:lastPrinted>2020-09-22T12:34:55Z</cp:lastPrinted>
  <dcterms:created xsi:type="dcterms:W3CDTF">2020-09-21T13:35:08Z</dcterms:created>
  <dcterms:modified xsi:type="dcterms:W3CDTF">2020-09-22T12:54:41Z</dcterms:modified>
</cp:coreProperties>
</file>