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378" r:id="rId4"/>
    <p:sldId id="373" r:id="rId5"/>
    <p:sldId id="374" r:id="rId6"/>
    <p:sldId id="375" r:id="rId7"/>
    <p:sldId id="379" r:id="rId8"/>
    <p:sldId id="380" r:id="rId9"/>
    <p:sldId id="381" r:id="rId10"/>
    <p:sldId id="377" r:id="rId11"/>
    <p:sldId id="386" r:id="rId12"/>
    <p:sldId id="387" r:id="rId13"/>
    <p:sldId id="385" r:id="rId14"/>
    <p:sldId id="372" r:id="rId15"/>
    <p:sldId id="261" r:id="rId16"/>
    <p:sldId id="304" r:id="rId17"/>
    <p:sldId id="303" r:id="rId18"/>
    <p:sldId id="388" r:id="rId19"/>
    <p:sldId id="308" r:id="rId20"/>
    <p:sldId id="384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4DA26-18BC-4283-ABE0-E947620841F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F4042-0CF9-4777-AFEC-FC5A5F682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7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2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ED1D-8DD0-43E3-ABC0-A7B325048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37A00-AA49-4D47-A3EE-DA9C8242D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93E89-65F1-40E5-A8B2-48634AFD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4CA0A-B714-42DB-AD8C-DE0AA469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AF23-CE66-4F67-B2FC-B4EC010C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2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C52F-55FE-4484-A163-80EA3BD1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29C6A-EF2C-434B-B5CF-ADD58080E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EBF50-427F-400D-B5F8-1488DFB6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0CC79-1B80-4F3C-902A-8BBA4E0A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889F5-679F-444F-8F34-DF8370E0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6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12E4B-F802-4B4B-ACC6-558A2D814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41A7B-7C5B-4BF4-9008-AB3CBCAB5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D8CD6-ADD1-4F90-A48F-82EE65F1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19D91-367C-4D94-98C8-EE0CF6FC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C29E1-7ED0-4EF3-9AA7-AE60F211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2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 Subheadline_Blue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902115" y="1463011"/>
            <a:ext cx="103632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887574"/>
            <a:ext cx="103632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917948" y="5652648"/>
            <a:ext cx="10363200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sz="1600"/>
            </a:lvl1pPr>
          </a:lstStyle>
          <a:p>
            <a:pPr algn="ctr"/>
            <a:r>
              <a:rPr lang="en-US" sz="1600" dirty="0">
                <a:solidFill>
                  <a:srgbClr val="000000"/>
                </a:solidFill>
              </a:rPr>
              <a:t>This is a takeaway that should draw attention. It should be brief and impactful, placed near the bottom of the slide.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02115" y="305572"/>
            <a:ext cx="10363200" cy="48013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91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Half Plate_RUR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4817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1026373"/>
            <a:ext cx="4876800" cy="4801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402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883386" y="3391089"/>
            <a:ext cx="10406385" cy="171465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5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883386" y="1493211"/>
            <a:ext cx="10300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Use only font Verdana. Headline font size is 28 and sub-headline font is 20.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Page numbers are in black and aligned in the bottom right corner.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If adjusting placement, align</a:t>
            </a:r>
            <a:r>
              <a:rPr lang="en-US" sz="1400" baseline="0" dirty="0">
                <a:solidFill>
                  <a:srgbClr val="000000"/>
                </a:solidFill>
              </a:rPr>
              <a:t> everything </a:t>
            </a:r>
            <a:r>
              <a:rPr lang="en-US" sz="1400" dirty="0">
                <a:solidFill>
                  <a:srgbClr val="000000"/>
                </a:solidFill>
              </a:rPr>
              <a:t>to the left under the header.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Use a takeaway box at the bottom of the page for brief and impactful messaging as appropriate.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83385" y="3438589"/>
            <a:ext cx="104063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Copy slide content (Ctrl A) and paste as “destination theme.”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Select Layout to choose a specific theme for your slide.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Adjust copy placement and font sizes as necessary.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 b="0" dirty="0">
                <a:solidFill>
                  <a:srgbClr val="000000"/>
                </a:solidFill>
              </a:rPr>
              <a:t>Make sure</a:t>
            </a:r>
            <a:r>
              <a:rPr lang="en-US" sz="1400" b="0" baseline="0" dirty="0">
                <a:solidFill>
                  <a:srgbClr val="000000"/>
                </a:solidFill>
              </a:rPr>
              <a:t> it follows PPT Guidelines and </a:t>
            </a:r>
            <a:r>
              <a:rPr lang="en-US" sz="1400" b="0" dirty="0">
                <a:solidFill>
                  <a:srgbClr val="000000"/>
                </a:solidFill>
              </a:rPr>
              <a:t>aligns with slide theme.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Ensure the page number is aligned in the bottom right corner.</a:t>
            </a:r>
            <a:r>
              <a:rPr lang="en-US" sz="1400" b="0" baseline="0" dirty="0">
                <a:solidFill>
                  <a:srgbClr val="000000"/>
                </a:solidFill>
              </a:rPr>
              <a:t> G</a:t>
            </a:r>
            <a:r>
              <a:rPr lang="en-US" sz="1400" b="0" dirty="0">
                <a:solidFill>
                  <a:srgbClr val="000000"/>
                </a:solidFill>
              </a:rPr>
              <a:t>o to View&gt;Slide Master to make modifications.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Always triple check final presentations to ensure correct formatting.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83386" y="242663"/>
            <a:ext cx="1038765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1"/>
                </a:solidFill>
              </a:rPr>
              <a:t>USER GUIDE</a:t>
            </a:r>
          </a:p>
        </p:txBody>
      </p:sp>
      <p:sp>
        <p:nvSpPr>
          <p:cNvPr id="20" name="Rounded Rectangle 19"/>
          <p:cNvSpPr/>
          <p:nvPr userDrawn="1"/>
        </p:nvSpPr>
        <p:spPr>
          <a:xfrm>
            <a:off x="883385" y="1427578"/>
            <a:ext cx="10406384" cy="126708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07188" y="5137644"/>
            <a:ext cx="1056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If you have any issues or questions, please contact </a:t>
            </a:r>
            <a:r>
              <a:rPr lang="en-US" sz="1400" b="1" dirty="0">
                <a:solidFill>
                  <a:schemeClr val="accent1"/>
                </a:solidFill>
              </a:rPr>
              <a:t>Brand@RepublicServices.com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 flipV="1">
            <a:off x="883386" y="929455"/>
            <a:ext cx="10338231" cy="35363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883386" y="934562"/>
            <a:ext cx="10300775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</a:rPr>
              <a:t>Instructions to follow when creating PPT presentations:</a:t>
            </a:r>
          </a:p>
        </p:txBody>
      </p:sp>
      <p:sp>
        <p:nvSpPr>
          <p:cNvPr id="17" name="Rounded Rectangle 16"/>
          <p:cNvSpPr/>
          <p:nvPr userDrawn="1"/>
        </p:nvSpPr>
        <p:spPr>
          <a:xfrm flipV="1">
            <a:off x="883386" y="2935639"/>
            <a:ext cx="10303669" cy="331293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83385" y="2923765"/>
            <a:ext cx="10406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baseline="0" dirty="0">
                <a:solidFill>
                  <a:schemeClr val="bg1"/>
                </a:solidFill>
              </a:rPr>
              <a:t>If i</a:t>
            </a:r>
            <a:r>
              <a:rPr lang="en-US" sz="1600" b="1" dirty="0">
                <a:solidFill>
                  <a:schemeClr val="bg1"/>
                </a:solidFill>
              </a:rPr>
              <a:t>mporting slides from other presentations, please make</a:t>
            </a:r>
            <a:r>
              <a:rPr lang="en-US" sz="1600" b="1" baseline="0" dirty="0">
                <a:solidFill>
                  <a:schemeClr val="bg1"/>
                </a:solidFill>
              </a:rPr>
              <a:t> sure to: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1" y="5632705"/>
            <a:ext cx="2814300" cy="727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33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3039" y="1444288"/>
            <a:ext cx="9753600" cy="1938992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Hello There. This Is </a:t>
            </a:r>
            <a:br>
              <a:rPr lang="en-US" dirty="0"/>
            </a:br>
            <a:r>
              <a:rPr lang="en-US" dirty="0"/>
              <a:t>the Title of a PowerPoint</a:t>
            </a:r>
            <a:br>
              <a:rPr lang="en-US" dirty="0"/>
            </a:br>
            <a:r>
              <a:rPr lang="en-US" dirty="0"/>
              <a:t>Presentation.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40" y="3415379"/>
            <a:ext cx="9753600" cy="5232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1004714" y="1971517"/>
            <a:ext cx="19239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1_Title Slide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1" y="5632705"/>
            <a:ext cx="2814300" cy="727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722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63040" y="1230067"/>
            <a:ext cx="9264952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63040" y="2440215"/>
            <a:ext cx="9264952" cy="22467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lvl="0"/>
            <a:r>
              <a:rPr lang="en-US" dirty="0"/>
              <a:t>Section Name							02</a:t>
            </a:r>
          </a:p>
          <a:p>
            <a:pPr lvl="0"/>
            <a:r>
              <a:rPr lang="en-US" dirty="0"/>
              <a:t>Longer Section Name					05</a:t>
            </a:r>
          </a:p>
          <a:p>
            <a:pPr lvl="0"/>
            <a:r>
              <a:rPr lang="en-US" dirty="0"/>
              <a:t>Section Name							07</a:t>
            </a:r>
          </a:p>
          <a:p>
            <a:pPr lvl="0"/>
            <a:r>
              <a:rPr lang="en-US" dirty="0"/>
              <a:t>Even Longer Section Name			12</a:t>
            </a:r>
          </a:p>
          <a:p>
            <a:pPr lvl="0"/>
            <a:r>
              <a:rPr lang="en-US" dirty="0"/>
              <a:t>Longer Section Name					13</a:t>
            </a:r>
          </a:p>
          <a:p>
            <a:pPr lvl="0"/>
            <a:r>
              <a:rPr lang="en-US" dirty="0"/>
              <a:t>Section Name							16</a:t>
            </a:r>
          </a:p>
        </p:txBody>
      </p:sp>
      <p:grpSp>
        <p:nvGrpSpPr>
          <p:cNvPr id="10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2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484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_Orange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15" y="968161"/>
            <a:ext cx="10363200" cy="44588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917948" y="5652648"/>
            <a:ext cx="10363200" cy="6469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sz="1600"/>
            </a:lvl1pPr>
          </a:lstStyle>
          <a:p>
            <a:pPr algn="ctr"/>
            <a:r>
              <a:rPr lang="en-US" sz="1600" dirty="0">
                <a:solidFill>
                  <a:srgbClr val="000000"/>
                </a:solidFill>
              </a:rPr>
              <a:t>This is a takeaway that should draw attention. It should be brief and impactful, placed near the bottom of the slide.</a:t>
            </a:r>
          </a:p>
        </p:txBody>
      </p:sp>
    </p:spTree>
    <p:extLst>
      <p:ext uri="{BB962C8B-B14F-4D97-AF65-F5344CB8AC3E}">
        <p14:creationId xmlns:p14="http://schemas.microsoft.com/office/powerpoint/2010/main" val="41381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15" y="968161"/>
            <a:ext cx="10363200" cy="44588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41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902115" y="1463011"/>
            <a:ext cx="103632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887574"/>
            <a:ext cx="10363200" cy="40011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06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55A19-377A-4C61-8DB1-48A2162B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3D1E-7DC8-4DFF-B785-7DC5E7FFF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3166C-4D68-46FA-A3F2-07CDAC613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19F6-5C2C-4F90-AD59-CCCB0AC1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F9FB8-8E2A-4A76-8AA7-194F2B77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81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Subheadline_Blue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902115" y="1463011"/>
            <a:ext cx="103632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887574"/>
            <a:ext cx="10363200" cy="40011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917948" y="5652648"/>
            <a:ext cx="10363200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sz="1600"/>
            </a:lvl1pPr>
          </a:lstStyle>
          <a:p>
            <a:pPr algn="ctr"/>
            <a:r>
              <a:rPr lang="en-US" sz="1600" dirty="0">
                <a:solidFill>
                  <a:srgbClr val="000000"/>
                </a:solidFill>
              </a:rPr>
              <a:t>This is a takeaway that should draw attention. It should be brief and impactful, placed near the bottom of the slide.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0431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Two Subhead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17099" y="2022426"/>
            <a:ext cx="5059680" cy="2031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2115" y="284029"/>
            <a:ext cx="10363200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 am a particularly long headline that expands 2 two lines.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2115" y="2022426"/>
            <a:ext cx="5059680" cy="203132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.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1411365"/>
            <a:ext cx="505968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217099" y="1411365"/>
            <a:ext cx="505968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238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Two Subhead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2115" y="2006263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2115" y="3928558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902115" y="3369284"/>
            <a:ext cx="103632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902115" y="284029"/>
            <a:ext cx="10363200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 am a particularly long headline that expands 2 two lines.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1446990"/>
            <a:ext cx="103632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58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02115" y="957403"/>
            <a:ext cx="505968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099" y="957403"/>
            <a:ext cx="505968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4156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02115" y="1463011"/>
            <a:ext cx="505968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1443" y="1463011"/>
            <a:ext cx="505968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921777"/>
            <a:ext cx="505968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231443" y="921777"/>
            <a:ext cx="505968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281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Lo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2115" y="982765"/>
            <a:ext cx="5059680" cy="9541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1443" y="982765"/>
            <a:ext cx="5059680" cy="9541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902115" y="2829241"/>
            <a:ext cx="1036320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Graphic or Content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902115" y="2372040"/>
            <a:ext cx="103632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794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14967" y="2651760"/>
            <a:ext cx="97536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 (as needed)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214967" y="2037100"/>
            <a:ext cx="9753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This is a new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83478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214967" y="2037100"/>
            <a:ext cx="103632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This is a new section title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515534" y="3608388"/>
            <a:ext cx="3172884" cy="2316162"/>
            <a:chOff x="1136650" y="3608388"/>
            <a:chExt cx="2379663" cy="2316162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1785938" y="3608388"/>
              <a:ext cx="890588" cy="811212"/>
            </a:xfrm>
            <a:custGeom>
              <a:avLst/>
              <a:gdLst>
                <a:gd name="T0" fmla="*/ 68 w 70"/>
                <a:gd name="T1" fmla="*/ 21 h 63"/>
                <a:gd name="T2" fmla="*/ 60 w 70"/>
                <a:gd name="T3" fmla="*/ 5 h 63"/>
                <a:gd name="T4" fmla="*/ 37 w 70"/>
                <a:gd name="T5" fmla="*/ 0 h 63"/>
                <a:gd name="T6" fmla="*/ 20 w 70"/>
                <a:gd name="T7" fmla="*/ 7 h 63"/>
                <a:gd name="T8" fmla="*/ 15 w 70"/>
                <a:gd name="T9" fmla="*/ 19 h 63"/>
                <a:gd name="T10" fmla="*/ 0 w 70"/>
                <a:gd name="T11" fmla="*/ 63 h 63"/>
                <a:gd name="T12" fmla="*/ 21 w 70"/>
                <a:gd name="T13" fmla="*/ 63 h 63"/>
                <a:gd name="T14" fmla="*/ 30 w 70"/>
                <a:gd name="T15" fmla="*/ 34 h 63"/>
                <a:gd name="T16" fmla="*/ 40 w 70"/>
                <a:gd name="T17" fmla="*/ 63 h 63"/>
                <a:gd name="T18" fmla="*/ 61 w 70"/>
                <a:gd name="T19" fmla="*/ 63 h 63"/>
                <a:gd name="T20" fmla="*/ 53 w 70"/>
                <a:gd name="T21" fmla="*/ 40 h 63"/>
                <a:gd name="T22" fmla="*/ 51 w 70"/>
                <a:gd name="T23" fmla="*/ 34 h 63"/>
                <a:gd name="T24" fmla="*/ 48 w 70"/>
                <a:gd name="T25" fmla="*/ 32 h 63"/>
                <a:gd name="T26" fmla="*/ 57 w 70"/>
                <a:gd name="T27" fmla="*/ 32 h 63"/>
                <a:gd name="T28" fmla="*/ 65 w 70"/>
                <a:gd name="T29" fmla="*/ 32 h 63"/>
                <a:gd name="T30" fmla="*/ 68 w 70"/>
                <a:gd name="T31" fmla="*/ 21 h 63"/>
                <a:gd name="T32" fmla="*/ 44 w 70"/>
                <a:gd name="T33" fmla="*/ 31 h 63"/>
                <a:gd name="T34" fmla="*/ 31 w 70"/>
                <a:gd name="T35" fmla="*/ 31 h 63"/>
                <a:gd name="T36" fmla="*/ 41 w 70"/>
                <a:gd name="T37" fmla="*/ 3 h 63"/>
                <a:gd name="T38" fmla="*/ 48 w 70"/>
                <a:gd name="T39" fmla="*/ 24 h 63"/>
                <a:gd name="T40" fmla="*/ 44 w 70"/>
                <a:gd name="T4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63">
                  <a:moveTo>
                    <a:pt x="68" y="21"/>
                  </a:moveTo>
                  <a:cubicBezTo>
                    <a:pt x="66" y="17"/>
                    <a:pt x="63" y="8"/>
                    <a:pt x="60" y="5"/>
                  </a:cubicBezTo>
                  <a:cubicBezTo>
                    <a:pt x="56" y="1"/>
                    <a:pt x="49" y="0"/>
                    <a:pt x="37" y="0"/>
                  </a:cubicBezTo>
                  <a:cubicBezTo>
                    <a:pt x="29" y="0"/>
                    <a:pt x="23" y="4"/>
                    <a:pt x="20" y="7"/>
                  </a:cubicBezTo>
                  <a:cubicBezTo>
                    <a:pt x="17" y="10"/>
                    <a:pt x="16" y="15"/>
                    <a:pt x="15" y="1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40" y="63"/>
                    <a:pt x="40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2" y="36"/>
                    <a:pt x="51" y="34"/>
                  </a:cubicBezTo>
                  <a:cubicBezTo>
                    <a:pt x="50" y="33"/>
                    <a:pt x="48" y="32"/>
                    <a:pt x="48" y="32"/>
                  </a:cubicBezTo>
                  <a:cubicBezTo>
                    <a:pt x="47" y="32"/>
                    <a:pt x="52" y="32"/>
                    <a:pt x="57" y="32"/>
                  </a:cubicBezTo>
                  <a:cubicBezTo>
                    <a:pt x="61" y="32"/>
                    <a:pt x="65" y="32"/>
                    <a:pt x="65" y="32"/>
                  </a:cubicBezTo>
                  <a:cubicBezTo>
                    <a:pt x="68" y="32"/>
                    <a:pt x="70" y="29"/>
                    <a:pt x="68" y="21"/>
                  </a:cubicBezTo>
                  <a:moveTo>
                    <a:pt x="44" y="31"/>
                  </a:moveTo>
                  <a:cubicBezTo>
                    <a:pt x="39" y="31"/>
                    <a:pt x="31" y="31"/>
                    <a:pt x="31" y="3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7" y="21"/>
                    <a:pt x="48" y="24"/>
                  </a:cubicBezTo>
                  <a:cubicBezTo>
                    <a:pt x="49" y="28"/>
                    <a:pt x="48" y="31"/>
                    <a:pt x="44" y="31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2549525" y="4162425"/>
              <a:ext cx="966788" cy="746125"/>
            </a:xfrm>
            <a:custGeom>
              <a:avLst/>
              <a:gdLst>
                <a:gd name="T0" fmla="*/ 61 w 76"/>
                <a:gd name="T1" fmla="*/ 51 h 58"/>
                <a:gd name="T2" fmla="*/ 74 w 76"/>
                <a:gd name="T3" fmla="*/ 40 h 58"/>
                <a:gd name="T4" fmla="*/ 71 w 76"/>
                <a:gd name="T5" fmla="*/ 16 h 58"/>
                <a:gd name="T6" fmla="*/ 59 w 76"/>
                <a:gd name="T7" fmla="*/ 2 h 58"/>
                <a:gd name="T8" fmla="*/ 46 w 76"/>
                <a:gd name="T9" fmla="*/ 1 h 58"/>
                <a:gd name="T10" fmla="*/ 0 w 76"/>
                <a:gd name="T11" fmla="*/ 0 h 58"/>
                <a:gd name="T12" fmla="*/ 7 w 76"/>
                <a:gd name="T13" fmla="*/ 20 h 58"/>
                <a:gd name="T14" fmla="*/ 37 w 76"/>
                <a:gd name="T15" fmla="*/ 20 h 58"/>
                <a:gd name="T16" fmla="*/ 12 w 76"/>
                <a:gd name="T17" fmla="*/ 38 h 58"/>
                <a:gd name="T18" fmla="*/ 19 w 76"/>
                <a:gd name="T19" fmla="*/ 58 h 58"/>
                <a:gd name="T20" fmla="*/ 38 w 76"/>
                <a:gd name="T21" fmla="*/ 44 h 58"/>
                <a:gd name="T22" fmla="*/ 43 w 76"/>
                <a:gd name="T23" fmla="*/ 40 h 58"/>
                <a:gd name="T24" fmla="*/ 44 w 76"/>
                <a:gd name="T25" fmla="*/ 36 h 58"/>
                <a:gd name="T26" fmla="*/ 47 w 76"/>
                <a:gd name="T27" fmla="*/ 45 h 58"/>
                <a:gd name="T28" fmla="*/ 50 w 76"/>
                <a:gd name="T29" fmla="*/ 53 h 58"/>
                <a:gd name="T30" fmla="*/ 61 w 76"/>
                <a:gd name="T31" fmla="*/ 51 h 58"/>
                <a:gd name="T32" fmla="*/ 44 w 76"/>
                <a:gd name="T33" fmla="*/ 32 h 58"/>
                <a:gd name="T34" fmla="*/ 40 w 76"/>
                <a:gd name="T35" fmla="*/ 20 h 58"/>
                <a:gd name="T36" fmla="*/ 69 w 76"/>
                <a:gd name="T37" fmla="*/ 21 h 58"/>
                <a:gd name="T38" fmla="*/ 52 w 76"/>
                <a:gd name="T39" fmla="*/ 34 h 58"/>
                <a:gd name="T40" fmla="*/ 44 w 76"/>
                <a:gd name="T41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" h="58">
                  <a:moveTo>
                    <a:pt x="61" y="51"/>
                  </a:moveTo>
                  <a:cubicBezTo>
                    <a:pt x="65" y="49"/>
                    <a:pt x="72" y="43"/>
                    <a:pt x="74" y="40"/>
                  </a:cubicBezTo>
                  <a:cubicBezTo>
                    <a:pt x="76" y="35"/>
                    <a:pt x="75" y="28"/>
                    <a:pt x="71" y="16"/>
                  </a:cubicBezTo>
                  <a:cubicBezTo>
                    <a:pt x="68" y="8"/>
                    <a:pt x="64" y="4"/>
                    <a:pt x="59" y="2"/>
                  </a:cubicBezTo>
                  <a:cubicBezTo>
                    <a:pt x="56" y="0"/>
                    <a:pt x="50" y="1"/>
                    <a:pt x="46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12" y="38"/>
                    <a:pt x="12" y="3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3"/>
                    <a:pt x="42" y="41"/>
                    <a:pt x="43" y="40"/>
                  </a:cubicBezTo>
                  <a:cubicBezTo>
                    <a:pt x="44" y="38"/>
                    <a:pt x="44" y="37"/>
                    <a:pt x="44" y="36"/>
                  </a:cubicBezTo>
                  <a:cubicBezTo>
                    <a:pt x="44" y="36"/>
                    <a:pt x="46" y="40"/>
                    <a:pt x="47" y="45"/>
                  </a:cubicBezTo>
                  <a:cubicBezTo>
                    <a:pt x="48" y="48"/>
                    <a:pt x="49" y="52"/>
                    <a:pt x="50" y="53"/>
                  </a:cubicBezTo>
                  <a:cubicBezTo>
                    <a:pt x="51" y="56"/>
                    <a:pt x="54" y="57"/>
                    <a:pt x="61" y="51"/>
                  </a:cubicBezTo>
                  <a:moveTo>
                    <a:pt x="44" y="32"/>
                  </a:moveTo>
                  <a:cubicBezTo>
                    <a:pt x="43" y="28"/>
                    <a:pt x="40" y="20"/>
                    <a:pt x="40" y="20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1"/>
                    <a:pt x="54" y="32"/>
                    <a:pt x="52" y="34"/>
                  </a:cubicBezTo>
                  <a:cubicBezTo>
                    <a:pt x="48" y="36"/>
                    <a:pt x="45" y="36"/>
                    <a:pt x="44" y="32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2395538" y="4818063"/>
              <a:ext cx="852488" cy="1068387"/>
            </a:xfrm>
            <a:custGeom>
              <a:avLst/>
              <a:gdLst>
                <a:gd name="T0" fmla="*/ 20 w 67"/>
                <a:gd name="T1" fmla="*/ 74 h 83"/>
                <a:gd name="T2" fmla="*/ 34 w 67"/>
                <a:gd name="T3" fmla="*/ 82 h 83"/>
                <a:gd name="T4" fmla="*/ 56 w 67"/>
                <a:gd name="T5" fmla="*/ 73 h 83"/>
                <a:gd name="T6" fmla="*/ 66 w 67"/>
                <a:gd name="T7" fmla="*/ 57 h 83"/>
                <a:gd name="T8" fmla="*/ 63 w 67"/>
                <a:gd name="T9" fmla="*/ 44 h 83"/>
                <a:gd name="T10" fmla="*/ 49 w 67"/>
                <a:gd name="T11" fmla="*/ 0 h 83"/>
                <a:gd name="T12" fmla="*/ 32 w 67"/>
                <a:gd name="T13" fmla="*/ 13 h 83"/>
                <a:gd name="T14" fmla="*/ 42 w 67"/>
                <a:gd name="T15" fmla="*/ 41 h 83"/>
                <a:gd name="T16" fmla="*/ 17 w 67"/>
                <a:gd name="T17" fmla="*/ 24 h 83"/>
                <a:gd name="T18" fmla="*/ 0 w 67"/>
                <a:gd name="T19" fmla="*/ 36 h 83"/>
                <a:gd name="T20" fmla="*/ 20 w 67"/>
                <a:gd name="T21" fmla="*/ 50 h 83"/>
                <a:gd name="T22" fmla="*/ 25 w 67"/>
                <a:gd name="T23" fmla="*/ 53 h 83"/>
                <a:gd name="T24" fmla="*/ 29 w 67"/>
                <a:gd name="T25" fmla="*/ 53 h 83"/>
                <a:gd name="T26" fmla="*/ 22 w 67"/>
                <a:gd name="T27" fmla="*/ 59 h 83"/>
                <a:gd name="T28" fmla="*/ 15 w 67"/>
                <a:gd name="T29" fmla="*/ 64 h 83"/>
                <a:gd name="T30" fmla="*/ 20 w 67"/>
                <a:gd name="T31" fmla="*/ 74 h 83"/>
                <a:gd name="T32" fmla="*/ 32 w 67"/>
                <a:gd name="T33" fmla="*/ 52 h 83"/>
                <a:gd name="T34" fmla="*/ 43 w 67"/>
                <a:gd name="T35" fmla="*/ 45 h 83"/>
                <a:gd name="T36" fmla="*/ 51 w 67"/>
                <a:gd name="T37" fmla="*/ 72 h 83"/>
                <a:gd name="T38" fmla="*/ 33 w 67"/>
                <a:gd name="T39" fmla="*/ 60 h 83"/>
                <a:gd name="T40" fmla="*/ 32 w 67"/>
                <a:gd name="T41" fmla="*/ 5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83">
                  <a:moveTo>
                    <a:pt x="20" y="74"/>
                  </a:moveTo>
                  <a:cubicBezTo>
                    <a:pt x="23" y="77"/>
                    <a:pt x="30" y="82"/>
                    <a:pt x="34" y="82"/>
                  </a:cubicBezTo>
                  <a:cubicBezTo>
                    <a:pt x="40" y="83"/>
                    <a:pt x="46" y="80"/>
                    <a:pt x="56" y="73"/>
                  </a:cubicBezTo>
                  <a:cubicBezTo>
                    <a:pt x="63" y="68"/>
                    <a:pt x="66" y="62"/>
                    <a:pt x="66" y="57"/>
                  </a:cubicBezTo>
                  <a:cubicBezTo>
                    <a:pt x="67" y="53"/>
                    <a:pt x="65" y="48"/>
                    <a:pt x="63" y="44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17" y="24"/>
                    <a:pt x="17" y="2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3" y="52"/>
                    <a:pt x="25" y="53"/>
                  </a:cubicBezTo>
                  <a:cubicBezTo>
                    <a:pt x="27" y="54"/>
                    <a:pt x="28" y="54"/>
                    <a:pt x="29" y="53"/>
                  </a:cubicBezTo>
                  <a:cubicBezTo>
                    <a:pt x="29" y="53"/>
                    <a:pt x="25" y="56"/>
                    <a:pt x="22" y="59"/>
                  </a:cubicBezTo>
                  <a:cubicBezTo>
                    <a:pt x="19" y="61"/>
                    <a:pt x="15" y="63"/>
                    <a:pt x="15" y="64"/>
                  </a:cubicBezTo>
                  <a:cubicBezTo>
                    <a:pt x="12" y="66"/>
                    <a:pt x="12" y="69"/>
                    <a:pt x="20" y="74"/>
                  </a:cubicBezTo>
                  <a:moveTo>
                    <a:pt x="32" y="52"/>
                  </a:moveTo>
                  <a:cubicBezTo>
                    <a:pt x="36" y="49"/>
                    <a:pt x="43" y="45"/>
                    <a:pt x="43" y="4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36" y="62"/>
                    <a:pt x="33" y="60"/>
                  </a:cubicBezTo>
                  <a:cubicBezTo>
                    <a:pt x="30" y="57"/>
                    <a:pt x="29" y="54"/>
                    <a:pt x="32" y="52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2250" y="5024438"/>
              <a:ext cx="1057275" cy="900112"/>
            </a:xfrm>
            <a:custGeom>
              <a:avLst/>
              <a:gdLst>
                <a:gd name="T0" fmla="*/ 4 w 83"/>
                <a:gd name="T1" fmla="*/ 30 h 70"/>
                <a:gd name="T2" fmla="*/ 1 w 83"/>
                <a:gd name="T3" fmla="*/ 47 h 70"/>
                <a:gd name="T4" fmla="*/ 16 w 83"/>
                <a:gd name="T5" fmla="*/ 64 h 70"/>
                <a:gd name="T6" fmla="*/ 35 w 83"/>
                <a:gd name="T7" fmla="*/ 69 h 70"/>
                <a:gd name="T8" fmla="*/ 46 w 83"/>
                <a:gd name="T9" fmla="*/ 62 h 70"/>
                <a:gd name="T10" fmla="*/ 83 w 83"/>
                <a:gd name="T11" fmla="*/ 36 h 70"/>
                <a:gd name="T12" fmla="*/ 66 w 83"/>
                <a:gd name="T13" fmla="*/ 23 h 70"/>
                <a:gd name="T14" fmla="*/ 42 w 83"/>
                <a:gd name="T15" fmla="*/ 41 h 70"/>
                <a:gd name="T16" fmla="*/ 51 w 83"/>
                <a:gd name="T17" fmla="*/ 12 h 70"/>
                <a:gd name="T18" fmla="*/ 34 w 83"/>
                <a:gd name="T19" fmla="*/ 0 h 70"/>
                <a:gd name="T20" fmla="*/ 27 w 83"/>
                <a:gd name="T21" fmla="*/ 23 h 70"/>
                <a:gd name="T22" fmla="*/ 25 w 83"/>
                <a:gd name="T23" fmla="*/ 29 h 70"/>
                <a:gd name="T24" fmla="*/ 27 w 83"/>
                <a:gd name="T25" fmla="*/ 32 h 70"/>
                <a:gd name="T26" fmla="*/ 19 w 83"/>
                <a:gd name="T27" fmla="*/ 27 h 70"/>
                <a:gd name="T28" fmla="*/ 12 w 83"/>
                <a:gd name="T29" fmla="*/ 22 h 70"/>
                <a:gd name="T30" fmla="*/ 4 w 83"/>
                <a:gd name="T31" fmla="*/ 30 h 70"/>
                <a:gd name="T32" fmla="*/ 29 w 83"/>
                <a:gd name="T33" fmla="*/ 35 h 70"/>
                <a:gd name="T34" fmla="*/ 39 w 83"/>
                <a:gd name="T35" fmla="*/ 43 h 70"/>
                <a:gd name="T36" fmla="*/ 15 w 83"/>
                <a:gd name="T37" fmla="*/ 60 h 70"/>
                <a:gd name="T38" fmla="*/ 22 w 83"/>
                <a:gd name="T39" fmla="*/ 39 h 70"/>
                <a:gd name="T40" fmla="*/ 29 w 83"/>
                <a:gd name="T41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70">
                  <a:moveTo>
                    <a:pt x="4" y="30"/>
                  </a:moveTo>
                  <a:cubicBezTo>
                    <a:pt x="2" y="34"/>
                    <a:pt x="0" y="43"/>
                    <a:pt x="1" y="47"/>
                  </a:cubicBezTo>
                  <a:cubicBezTo>
                    <a:pt x="2" y="53"/>
                    <a:pt x="7" y="57"/>
                    <a:pt x="16" y="64"/>
                  </a:cubicBezTo>
                  <a:cubicBezTo>
                    <a:pt x="23" y="69"/>
                    <a:pt x="30" y="70"/>
                    <a:pt x="35" y="69"/>
                  </a:cubicBezTo>
                  <a:cubicBezTo>
                    <a:pt x="38" y="68"/>
                    <a:pt x="42" y="65"/>
                    <a:pt x="46" y="62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51" y="12"/>
                    <a:pt x="51" y="1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5" y="31"/>
                    <a:pt x="26" y="32"/>
                    <a:pt x="27" y="32"/>
                  </a:cubicBezTo>
                  <a:cubicBezTo>
                    <a:pt x="27" y="33"/>
                    <a:pt x="23" y="30"/>
                    <a:pt x="19" y="27"/>
                  </a:cubicBezTo>
                  <a:cubicBezTo>
                    <a:pt x="16" y="25"/>
                    <a:pt x="13" y="23"/>
                    <a:pt x="12" y="22"/>
                  </a:cubicBezTo>
                  <a:cubicBezTo>
                    <a:pt x="10" y="21"/>
                    <a:pt x="7" y="21"/>
                    <a:pt x="4" y="30"/>
                  </a:cubicBezTo>
                  <a:moveTo>
                    <a:pt x="29" y="35"/>
                  </a:moveTo>
                  <a:cubicBezTo>
                    <a:pt x="33" y="38"/>
                    <a:pt x="39" y="43"/>
                    <a:pt x="39" y="43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21" y="42"/>
                    <a:pt x="22" y="39"/>
                  </a:cubicBezTo>
                  <a:cubicBezTo>
                    <a:pt x="23" y="35"/>
                    <a:pt x="26" y="33"/>
                    <a:pt x="29" y="35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1136650" y="4240213"/>
              <a:ext cx="890588" cy="990600"/>
            </a:xfrm>
            <a:custGeom>
              <a:avLst/>
              <a:gdLst>
                <a:gd name="T0" fmla="*/ 32 w 70"/>
                <a:gd name="T1" fmla="*/ 0 h 77"/>
                <a:gd name="T2" fmla="*/ 15 w 70"/>
                <a:gd name="T3" fmla="*/ 2 h 77"/>
                <a:gd name="T4" fmla="*/ 3 w 70"/>
                <a:gd name="T5" fmla="*/ 22 h 77"/>
                <a:gd name="T6" fmla="*/ 4 w 70"/>
                <a:gd name="T7" fmla="*/ 41 h 77"/>
                <a:gd name="T8" fmla="*/ 14 w 70"/>
                <a:gd name="T9" fmla="*/ 50 h 77"/>
                <a:gd name="T10" fmla="*/ 51 w 70"/>
                <a:gd name="T11" fmla="*/ 77 h 77"/>
                <a:gd name="T12" fmla="*/ 58 w 70"/>
                <a:gd name="T13" fmla="*/ 57 h 77"/>
                <a:gd name="T14" fmla="*/ 33 w 70"/>
                <a:gd name="T15" fmla="*/ 39 h 77"/>
                <a:gd name="T16" fmla="*/ 64 w 70"/>
                <a:gd name="T17" fmla="*/ 39 h 77"/>
                <a:gd name="T18" fmla="*/ 70 w 70"/>
                <a:gd name="T19" fmla="*/ 20 h 77"/>
                <a:gd name="T20" fmla="*/ 46 w 70"/>
                <a:gd name="T21" fmla="*/ 20 h 77"/>
                <a:gd name="T22" fmla="*/ 40 w 70"/>
                <a:gd name="T23" fmla="*/ 20 h 77"/>
                <a:gd name="T24" fmla="*/ 37 w 70"/>
                <a:gd name="T25" fmla="*/ 22 h 77"/>
                <a:gd name="T26" fmla="*/ 39 w 70"/>
                <a:gd name="T27" fmla="*/ 14 h 77"/>
                <a:gd name="T28" fmla="*/ 42 w 70"/>
                <a:gd name="T29" fmla="*/ 5 h 77"/>
                <a:gd name="T30" fmla="*/ 32 w 70"/>
                <a:gd name="T31" fmla="*/ 0 h 77"/>
                <a:gd name="T32" fmla="*/ 34 w 70"/>
                <a:gd name="T33" fmla="*/ 25 h 77"/>
                <a:gd name="T34" fmla="*/ 31 w 70"/>
                <a:gd name="T35" fmla="*/ 37 h 77"/>
                <a:gd name="T36" fmla="*/ 7 w 70"/>
                <a:gd name="T37" fmla="*/ 20 h 77"/>
                <a:gd name="T38" fmla="*/ 29 w 70"/>
                <a:gd name="T39" fmla="*/ 20 h 77"/>
                <a:gd name="T40" fmla="*/ 34 w 70"/>
                <a:gd name="T41" fmla="*/ 2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7">
                  <a:moveTo>
                    <a:pt x="32" y="0"/>
                  </a:moveTo>
                  <a:cubicBezTo>
                    <a:pt x="28" y="0"/>
                    <a:pt x="19" y="0"/>
                    <a:pt x="15" y="2"/>
                  </a:cubicBezTo>
                  <a:cubicBezTo>
                    <a:pt x="10" y="5"/>
                    <a:pt x="7" y="11"/>
                    <a:pt x="3" y="22"/>
                  </a:cubicBezTo>
                  <a:cubicBezTo>
                    <a:pt x="0" y="31"/>
                    <a:pt x="2" y="37"/>
                    <a:pt x="4" y="41"/>
                  </a:cubicBezTo>
                  <a:cubicBezTo>
                    <a:pt x="6" y="45"/>
                    <a:pt x="11" y="47"/>
                    <a:pt x="14" y="50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64" y="39"/>
                    <a:pt x="64" y="3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5" y="20"/>
                    <a:pt x="42" y="20"/>
                    <a:pt x="40" y="20"/>
                  </a:cubicBezTo>
                  <a:cubicBezTo>
                    <a:pt x="38" y="21"/>
                    <a:pt x="37" y="22"/>
                    <a:pt x="37" y="22"/>
                  </a:cubicBezTo>
                  <a:cubicBezTo>
                    <a:pt x="36" y="22"/>
                    <a:pt x="38" y="18"/>
                    <a:pt x="39" y="14"/>
                  </a:cubicBezTo>
                  <a:cubicBezTo>
                    <a:pt x="41" y="10"/>
                    <a:pt x="42" y="6"/>
                    <a:pt x="42" y="5"/>
                  </a:cubicBezTo>
                  <a:cubicBezTo>
                    <a:pt x="43" y="2"/>
                    <a:pt x="41" y="0"/>
                    <a:pt x="32" y="0"/>
                  </a:cubicBezTo>
                  <a:moveTo>
                    <a:pt x="34" y="25"/>
                  </a:moveTo>
                  <a:cubicBezTo>
                    <a:pt x="33" y="30"/>
                    <a:pt x="31" y="37"/>
                    <a:pt x="31" y="37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26" y="20"/>
                    <a:pt x="29" y="20"/>
                  </a:cubicBezTo>
                  <a:cubicBezTo>
                    <a:pt x="33" y="20"/>
                    <a:pt x="36" y="22"/>
                    <a:pt x="34" y="25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096000" y="4100844"/>
            <a:ext cx="4876800" cy="10156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000" i="1" baseline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</p:spTree>
    <p:extLst>
      <p:ext uri="{BB962C8B-B14F-4D97-AF65-F5344CB8AC3E}">
        <p14:creationId xmlns:p14="http://schemas.microsoft.com/office/powerpoint/2010/main" val="4279675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2" y="3750464"/>
            <a:ext cx="5064513" cy="2254235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2967" y="935893"/>
            <a:ext cx="5059680" cy="1169551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9295" y="935893"/>
            <a:ext cx="5059680" cy="1169551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418728" y="4264879"/>
            <a:ext cx="4876800" cy="1015663"/>
          </a:xfrm>
        </p:spPr>
        <p:txBody>
          <a:bodyPr>
            <a:spAutoFit/>
          </a:bodyPr>
          <a:lstStyle>
            <a:lvl1pPr marL="0" indent="0" algn="just">
              <a:buNone/>
              <a:defRPr sz="2000" i="1" baseline="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8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2967" y="935893"/>
            <a:ext cx="5059680" cy="1169551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9295" y="935893"/>
            <a:ext cx="5059680" cy="1169551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418728" y="4264879"/>
            <a:ext cx="4876800" cy="1015663"/>
          </a:xfrm>
        </p:spPr>
        <p:txBody>
          <a:bodyPr>
            <a:spAutoFit/>
          </a:bodyPr>
          <a:lstStyle>
            <a:lvl1pPr marL="0" indent="0" algn="just">
              <a:buNone/>
              <a:defRPr sz="2000" i="1" baseline="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2" descr="\\psf\Home\Desktop\RS_CNTNR_Toter_Doubl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59" y="3319087"/>
            <a:ext cx="56769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B9E35-261C-48B3-8EC9-D97321D1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0A9E6-3CBB-4B13-87DA-B28557D86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177D6-D67E-44E5-ADBC-2876E149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1B6E-1DAE-4281-8ECD-4A4DC729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1B1E-FDFA-4AD2-9B62-2FF97DF9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44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2967" y="935893"/>
            <a:ext cx="5059680" cy="1169551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9295" y="935893"/>
            <a:ext cx="5059680" cy="1169551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418728" y="4264879"/>
            <a:ext cx="4876800" cy="1015663"/>
          </a:xfrm>
        </p:spPr>
        <p:txBody>
          <a:bodyPr>
            <a:spAutoFit/>
          </a:bodyPr>
          <a:lstStyle>
            <a:lvl1pPr marL="0" indent="0" algn="just">
              <a:buNone/>
              <a:defRPr sz="2000" i="1" baseline="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 descr="\\psf\Home\Desktop\RS_CNTNR_Container_Recycle_Doubl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278" y="3537861"/>
            <a:ext cx="70231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0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ig Headline, Copy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914400"/>
            <a:ext cx="4876800" cy="32808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983" y="1561977"/>
            <a:ext cx="4876800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 am a particularly long headline.</a:t>
            </a:r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58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or List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03640" y="1828801"/>
            <a:ext cx="10363200" cy="3170099"/>
          </a:xfrm>
          <a:prstGeom prst="rect">
            <a:avLst/>
          </a:prstGeom>
        </p:spPr>
        <p:txBody>
          <a:bodyPr>
            <a:sp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000" i="1"/>
            </a:lvl1pPr>
            <a:lvl2pPr>
              <a:defRPr sz="2400" i="1"/>
            </a:lvl2pPr>
            <a:lvl3pPr>
              <a:defRPr sz="2400" i="1"/>
            </a:lvl3pPr>
            <a:lvl4pPr>
              <a:defRPr sz="2400" i="1"/>
            </a:lvl4pPr>
            <a:lvl5pPr>
              <a:defRPr sz="24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“I am a quote, a callout, or a general point of interest. Try to keep me short and impactful.”</a:t>
            </a:r>
          </a:p>
          <a:p>
            <a:pPr lvl="0"/>
            <a:endParaRPr lang="en-US" dirty="0"/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“I am a quote, a callout, or a general point of interest. Try to keep me short and impactful.”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3640" y="354152"/>
            <a:ext cx="103632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This is a key point title or headline</a:t>
            </a:r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7217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or List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03640" y="914401"/>
            <a:ext cx="10363200" cy="3170099"/>
          </a:xfrm>
          <a:prstGeom prst="rect">
            <a:avLst/>
          </a:prstGeom>
        </p:spPr>
        <p:txBody>
          <a:bodyPr>
            <a:sp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000" i="1"/>
            </a:lvl1pPr>
            <a:lvl2pPr>
              <a:defRPr sz="2400" i="1"/>
            </a:lvl2pPr>
            <a:lvl3pPr>
              <a:defRPr sz="2400" i="1"/>
            </a:lvl3pPr>
            <a:lvl4pPr>
              <a:defRPr sz="2400" i="1"/>
            </a:lvl4pPr>
            <a:lvl5pPr>
              <a:defRPr sz="24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“I am a quote, a callout, or a general point of interest. Try to keep me short.”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“I am a quote, a callout, or a general point of interest. Try to keep me short.”</a:t>
            </a:r>
          </a:p>
          <a:p>
            <a:pPr lvl="0"/>
            <a:endParaRPr lang="en-US" dirty="0"/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“I am a quote, a callout, or a general point of interest. Try to keep me short.”</a:t>
            </a:r>
          </a:p>
          <a:p>
            <a:pPr lvl="0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903640" y="4873169"/>
            <a:ext cx="10363200" cy="9541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2000" i="1">
                <a:solidFill>
                  <a:schemeClr val="accent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algn="l"/>
            <a:r>
              <a:rPr lang="en-US" sz="2800" dirty="0"/>
              <a:t>“I am a quote, a callout, or a general point of interest. Try to keep me short and impactful.”</a:t>
            </a:r>
          </a:p>
        </p:txBody>
      </p:sp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extLst>
      <p:ext uri="{BB962C8B-B14F-4D97-AF65-F5344CB8AC3E}">
        <p14:creationId xmlns:p14="http://schemas.microsoft.com/office/powerpoint/2010/main" val="60368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2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773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7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63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Thank You Slide_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463041" y="3435906"/>
            <a:ext cx="9635068" cy="86177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1" y="5632705"/>
            <a:ext cx="2814300" cy="7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 blue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8"/>
          <p:cNvGrpSpPr>
            <a:grpSpLocks noChangeAspect="1"/>
          </p:cNvGrpSpPr>
          <p:nvPr userDrawn="1"/>
        </p:nvGrpSpPr>
        <p:grpSpPr bwMode="auto">
          <a:xfrm>
            <a:off x="4133851" y="6584950"/>
            <a:ext cx="8083549" cy="280988"/>
            <a:chOff x="1953" y="4148"/>
            <a:chExt cx="3819" cy="177"/>
          </a:xfrm>
        </p:grpSpPr>
        <p:sp>
          <p:nvSpPr>
            <p:cNvPr id="17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1" y="5632705"/>
            <a:ext cx="2814300" cy="72742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463039" y="1444288"/>
            <a:ext cx="9753600" cy="1938992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Hello There. This Is </a:t>
            </a:r>
            <a:br>
              <a:rPr lang="en-US" dirty="0"/>
            </a:br>
            <a:r>
              <a:rPr lang="en-US" dirty="0"/>
              <a:t>the Title of a PowerPoint</a:t>
            </a:r>
            <a:br>
              <a:rPr lang="en-US" dirty="0"/>
            </a:br>
            <a:r>
              <a:rPr lang="en-US" dirty="0"/>
              <a:t>Presentation.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63040" y="3415379"/>
            <a:ext cx="9753600" cy="5232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143202" y="6299991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73385" y="6624817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366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HOU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401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667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5973-4133-4E4E-B6D9-406629EF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C12B-9F51-458F-AFDE-CD0B98B24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D59D9-57AE-4536-A731-AAE199145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10106-E0C8-4741-87D7-06DCDDD7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88474-80BE-45DD-A0BE-35D37ED26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1B65D-D95D-44F2-A00A-5391C7EA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28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BIK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12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C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740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CONSTRU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274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RUR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1"/>
            <a:ext cx="5173968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66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Half Plate_RESTURA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1" y="0"/>
            <a:ext cx="5173968" cy="688269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18728" y="1568925"/>
            <a:ext cx="4869544" cy="297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418728" y="983284"/>
            <a:ext cx="48768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01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HOUS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5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I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13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CAR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42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BIK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217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CONSTRUCTION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94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B176-03DC-4FA5-B971-E194CAA6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2C96B-0B4D-4412-97EE-FD7F22666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85654-259C-4409-B75F-13496DAA7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FE7E1-F0C3-42A0-91BB-277D271B7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6A61C-F4FB-4690-8F80-AB581C450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DA068-5777-475C-AB21-491961A3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58AB7-BF86-4E70-9FA7-B23739C4B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2C542-3C72-4C34-87F5-05F8DAD7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8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RURAL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7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RESTURAN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03640" y="925135"/>
            <a:ext cx="103632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170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HOUS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988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I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336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C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684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BIK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296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CONSTRUCTION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494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RURAL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271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RESTURAN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89296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8624" y="978918"/>
            <a:ext cx="505968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2115" y="284028"/>
            <a:ext cx="103632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0680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HOUS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39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BDB5-A5EC-4CA9-A6A4-96D823B1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631AB-87EC-4358-BEEE-D011EF83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13D9A-EFB8-40C7-AACD-6FD48BCD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F4264-7CB3-4B74-903B-C9856160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10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I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96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CAR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383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BIK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9619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CONSTRUCTION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195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RURAL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878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RESTURAN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7715" y="5541014"/>
            <a:ext cx="9264952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87715" y="1903515"/>
            <a:ext cx="9264952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559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1081308" y="2082802"/>
            <a:ext cx="10288219" cy="251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81311" y="366484"/>
            <a:ext cx="10288216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This is a bullet point headline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081311" y="1585342"/>
            <a:ext cx="10288216" cy="5134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516034" y="6647422"/>
            <a:ext cx="6702221" cy="215713"/>
            <a:chOff x="4137025" y="6647421"/>
            <a:chExt cx="5026666" cy="215713"/>
          </a:xfrm>
        </p:grpSpPr>
        <p:sp>
          <p:nvSpPr>
            <p:cNvPr id="14" name="Isosceles Triangle 10"/>
            <p:cNvSpPr/>
            <p:nvPr userDrawn="1"/>
          </p:nvSpPr>
          <p:spPr>
            <a:xfrm>
              <a:off x="6449745" y="6647421"/>
              <a:ext cx="2713946" cy="215713"/>
            </a:xfrm>
            <a:custGeom>
              <a:avLst/>
              <a:gdLst/>
              <a:ahLst/>
              <a:cxnLst/>
              <a:rect l="l" t="t" r="r" b="b"/>
              <a:pathLst>
                <a:path w="2713946" h="215713">
                  <a:moveTo>
                    <a:pt x="102037" y="0"/>
                  </a:moveTo>
                  <a:lnTo>
                    <a:pt x="2709712" y="833"/>
                  </a:lnTo>
                  <a:cubicBezTo>
                    <a:pt x="2715346" y="5928"/>
                    <a:pt x="2711114" y="210207"/>
                    <a:pt x="2713946" y="215713"/>
                  </a:cubicBezTo>
                  <a:lnTo>
                    <a:pt x="102037" y="210580"/>
                  </a:lnTo>
                  <a:cubicBezTo>
                    <a:pt x="91106" y="210580"/>
                    <a:pt x="81210" y="207091"/>
                    <a:pt x="74047" y="201450"/>
                  </a:cubicBezTo>
                  <a:lnTo>
                    <a:pt x="72371" y="198264"/>
                  </a:lnTo>
                  <a:lnTo>
                    <a:pt x="0" y="213804"/>
                  </a:lnTo>
                  <a:lnTo>
                    <a:pt x="67581" y="14054"/>
                  </a:lnTo>
                  <a:lnTo>
                    <a:pt x="69426" y="17915"/>
                  </a:lnTo>
                  <a:lnTo>
                    <a:pt x="74047" y="9129"/>
                  </a:lnTo>
                  <a:cubicBezTo>
                    <a:pt x="81210" y="3489"/>
                    <a:pt x="91106" y="0"/>
                    <a:pt x="10203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Isosceles Triangle 6"/>
            <p:cNvSpPr/>
            <p:nvPr userDrawn="1"/>
          </p:nvSpPr>
          <p:spPr>
            <a:xfrm>
              <a:off x="4137025" y="6725342"/>
              <a:ext cx="5026666" cy="137791"/>
            </a:xfrm>
            <a:custGeom>
              <a:avLst/>
              <a:gdLst>
                <a:gd name="connsiteX0" fmla="*/ 72404 w 4657051"/>
                <a:gd name="connsiteY0" fmla="*/ 0 h 127720"/>
                <a:gd name="connsiteX1" fmla="*/ 4652813 w 4657051"/>
                <a:gd name="connsiteY1" fmla="*/ 4234 h 127720"/>
                <a:gd name="connsiteX2" fmla="*/ 4657046 w 4657051"/>
                <a:gd name="connsiteY2" fmla="*/ 123486 h 127720"/>
                <a:gd name="connsiteX3" fmla="*/ 42771 w 4657051"/>
                <a:gd name="connsiteY3" fmla="*/ 127720 h 127720"/>
                <a:gd name="connsiteX4" fmla="*/ 0 w 4657051"/>
                <a:gd name="connsiteY4" fmla="*/ 121732 h 127720"/>
                <a:gd name="connsiteX5" fmla="*/ 32656 w 4657051"/>
                <a:gd name="connsiteY5" fmla="*/ 26757 h 127720"/>
                <a:gd name="connsiteX6" fmla="*/ 36733 w 4657051"/>
                <a:gd name="connsiteY6" fmla="*/ 30137 h 127720"/>
                <a:gd name="connsiteX7" fmla="*/ 44414 w 4657051"/>
                <a:gd name="connsiteY7" fmla="*/ 11593 h 127720"/>
                <a:gd name="connsiteX8" fmla="*/ 72404 w 4657051"/>
                <a:gd name="connsiteY8" fmla="*/ 0 h 127720"/>
                <a:gd name="connsiteX0" fmla="*/ 75722 w 4660369"/>
                <a:gd name="connsiteY0" fmla="*/ 0 h 129475"/>
                <a:gd name="connsiteX1" fmla="*/ 4656131 w 4660369"/>
                <a:gd name="connsiteY1" fmla="*/ 4234 h 129475"/>
                <a:gd name="connsiteX2" fmla="*/ 4660364 w 4660369"/>
                <a:gd name="connsiteY2" fmla="*/ 123486 h 129475"/>
                <a:gd name="connsiteX3" fmla="*/ 46089 w 4660369"/>
                <a:gd name="connsiteY3" fmla="*/ 127720 h 129475"/>
                <a:gd name="connsiteX4" fmla="*/ 0 w 4660369"/>
                <a:gd name="connsiteY4" fmla="*/ 129475 h 129475"/>
                <a:gd name="connsiteX5" fmla="*/ 35974 w 4660369"/>
                <a:gd name="connsiteY5" fmla="*/ 26757 h 129475"/>
                <a:gd name="connsiteX6" fmla="*/ 40051 w 4660369"/>
                <a:gd name="connsiteY6" fmla="*/ 30137 h 129475"/>
                <a:gd name="connsiteX7" fmla="*/ 47732 w 4660369"/>
                <a:gd name="connsiteY7" fmla="*/ 11593 h 129475"/>
                <a:gd name="connsiteX8" fmla="*/ 75722 w 4660369"/>
                <a:gd name="connsiteY8" fmla="*/ 0 h 129475"/>
                <a:gd name="connsiteX0" fmla="*/ 75722 w 4660369"/>
                <a:gd name="connsiteY0" fmla="*/ 0 h 129475"/>
                <a:gd name="connsiteX1" fmla="*/ 4656131 w 4660369"/>
                <a:gd name="connsiteY1" fmla="*/ 4234 h 129475"/>
                <a:gd name="connsiteX2" fmla="*/ 4660364 w 4660369"/>
                <a:gd name="connsiteY2" fmla="*/ 123486 h 129475"/>
                <a:gd name="connsiteX3" fmla="*/ 46089 w 4660369"/>
                <a:gd name="connsiteY3" fmla="*/ 127720 h 129475"/>
                <a:gd name="connsiteX4" fmla="*/ 0 w 4660369"/>
                <a:gd name="connsiteY4" fmla="*/ 129475 h 129475"/>
                <a:gd name="connsiteX5" fmla="*/ 35974 w 4660369"/>
                <a:gd name="connsiteY5" fmla="*/ 26757 h 129475"/>
                <a:gd name="connsiteX6" fmla="*/ 47732 w 4660369"/>
                <a:gd name="connsiteY6" fmla="*/ 11593 h 129475"/>
                <a:gd name="connsiteX7" fmla="*/ 75722 w 4660369"/>
                <a:gd name="connsiteY7" fmla="*/ 0 h 129475"/>
                <a:gd name="connsiteX0" fmla="*/ 75722 w 4660369"/>
                <a:gd name="connsiteY0" fmla="*/ 0 h 129475"/>
                <a:gd name="connsiteX1" fmla="*/ 4656131 w 4660369"/>
                <a:gd name="connsiteY1" fmla="*/ 4234 h 129475"/>
                <a:gd name="connsiteX2" fmla="*/ 4660364 w 4660369"/>
                <a:gd name="connsiteY2" fmla="*/ 123486 h 129475"/>
                <a:gd name="connsiteX3" fmla="*/ 46089 w 4660369"/>
                <a:gd name="connsiteY3" fmla="*/ 127720 h 129475"/>
                <a:gd name="connsiteX4" fmla="*/ 0 w 4660369"/>
                <a:gd name="connsiteY4" fmla="*/ 129475 h 129475"/>
                <a:gd name="connsiteX5" fmla="*/ 47732 w 4660369"/>
                <a:gd name="connsiteY5" fmla="*/ 11593 h 129475"/>
                <a:gd name="connsiteX6" fmla="*/ 75722 w 4660369"/>
                <a:gd name="connsiteY6" fmla="*/ 0 h 129475"/>
                <a:gd name="connsiteX0" fmla="*/ 74616 w 4659263"/>
                <a:gd name="connsiteY0" fmla="*/ 0 h 127720"/>
                <a:gd name="connsiteX1" fmla="*/ 4655025 w 4659263"/>
                <a:gd name="connsiteY1" fmla="*/ 4234 h 127720"/>
                <a:gd name="connsiteX2" fmla="*/ 4659258 w 4659263"/>
                <a:gd name="connsiteY2" fmla="*/ 123486 h 127720"/>
                <a:gd name="connsiteX3" fmla="*/ 44983 w 4659263"/>
                <a:gd name="connsiteY3" fmla="*/ 127720 h 127720"/>
                <a:gd name="connsiteX4" fmla="*/ 0 w 4659263"/>
                <a:gd name="connsiteY4" fmla="*/ 126157 h 127720"/>
                <a:gd name="connsiteX5" fmla="*/ 46626 w 4659263"/>
                <a:gd name="connsiteY5" fmla="*/ 11593 h 127720"/>
                <a:gd name="connsiteX6" fmla="*/ 74616 w 4659263"/>
                <a:gd name="connsiteY6" fmla="*/ 0 h 127720"/>
                <a:gd name="connsiteX0" fmla="*/ 74616 w 4659263"/>
                <a:gd name="connsiteY0" fmla="*/ 0 h 127720"/>
                <a:gd name="connsiteX1" fmla="*/ 4655025 w 4659263"/>
                <a:gd name="connsiteY1" fmla="*/ 4234 h 127720"/>
                <a:gd name="connsiteX2" fmla="*/ 4659258 w 4659263"/>
                <a:gd name="connsiteY2" fmla="*/ 123486 h 127720"/>
                <a:gd name="connsiteX3" fmla="*/ 44983 w 4659263"/>
                <a:gd name="connsiteY3" fmla="*/ 127720 h 127720"/>
                <a:gd name="connsiteX4" fmla="*/ 0 w 4659263"/>
                <a:gd name="connsiteY4" fmla="*/ 126157 h 127720"/>
                <a:gd name="connsiteX5" fmla="*/ 46626 w 4659263"/>
                <a:gd name="connsiteY5" fmla="*/ 11593 h 127720"/>
                <a:gd name="connsiteX6" fmla="*/ 74616 w 4659263"/>
                <a:gd name="connsiteY6" fmla="*/ 0 h 12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59263" h="127720">
                  <a:moveTo>
                    <a:pt x="74616" y="0"/>
                  </a:moveTo>
                  <a:lnTo>
                    <a:pt x="4655025" y="4234"/>
                  </a:lnTo>
                  <a:cubicBezTo>
                    <a:pt x="4653957" y="-3760"/>
                    <a:pt x="4652898" y="131832"/>
                    <a:pt x="4659258" y="123486"/>
                  </a:cubicBezTo>
                  <a:cubicBezTo>
                    <a:pt x="4664216" y="121722"/>
                    <a:pt x="1583075" y="126309"/>
                    <a:pt x="44983" y="127720"/>
                  </a:cubicBezTo>
                  <a:lnTo>
                    <a:pt x="0" y="126157"/>
                  </a:lnTo>
                  <a:lnTo>
                    <a:pt x="46626" y="11593"/>
                  </a:lnTo>
                  <a:cubicBezTo>
                    <a:pt x="50253" y="1778"/>
                    <a:pt x="63685" y="0"/>
                    <a:pt x="746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143202" y="6315757"/>
            <a:ext cx="112612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73385" y="6640583"/>
            <a:ext cx="3717876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97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6A85F-D203-4519-AC9D-35FD8AB1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468B2-9B49-4828-9C23-0A47722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D076D-3345-41F2-ABD1-B19A0166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5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472E-23CB-495F-B90A-B935711A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241D-36DD-48BB-9A95-319761FFA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BAA76-4E34-4F4A-AA56-D5522B44D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3EB31-B1C4-4394-8A82-65BDAF1A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97F27-34BD-42BF-AFC3-526F3F3F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B602D-A507-45EB-894E-C8B8848A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EF80-5E14-4794-9117-FD90DC99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A8959-8158-42DA-AC77-8B7D9A083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70EE1-4FC2-4FE3-9C55-FADA985B3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04E9D-6AAB-4C24-A9A5-0465ABDB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8EC6B-F74F-4A18-BC48-39E0A07E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5FD20-4403-45AD-9978-82A2736A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9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3363B-EDF5-498C-B12D-8391F574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08A45-89DF-4150-88B8-12703BF52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66597-C2A3-466B-B744-3161D0BC9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B186A-60FB-440D-AB63-5F7426E893D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94B20-B391-4B2D-B9A0-74176A3F6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3FA3-02FC-4F1C-9D02-A73AACC0A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838B1-5E50-4D27-87F8-0F12B473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03644" y="237310"/>
            <a:ext cx="10363200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03644" y="925135"/>
            <a:ext cx="10363200" cy="18774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6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1pPr>
      <a:lvl2pPr marL="742950" marR="0" indent="-28575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Verdana" panose="020B0604030504040204" pitchFamily="34" charset="0"/>
        <a:buChar char="−"/>
        <a:tabLst/>
        <a:defRPr sz="2000" kern="1200" baseline="0">
          <a:solidFill>
            <a:srgbClr val="000000"/>
          </a:solidFill>
          <a:latin typeface="Verdana"/>
          <a:ea typeface="+mn-ea"/>
          <a:cs typeface="Verdana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Verdana" panose="020B0604030504040204" pitchFamily="34" charset="0"/>
        <a:buChar char="−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572DD.041AECF0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572DC.A3C1DB2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572DC.A3C1DB2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1" y="5632705"/>
            <a:ext cx="2110725" cy="7274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76850" y="1267359"/>
            <a:ext cx="6572249" cy="2973122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Haz Mats – Recycling - Pandemics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u="sng" dirty="0">
                <a:solidFill>
                  <a:schemeClr val="bg1"/>
                </a:solidFill>
              </a:rPr>
              <a:t>This wasn’t in the brochure!!!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September 22, 2020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27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4D580-627F-4052-A364-672986FE52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115" y="887574"/>
            <a:ext cx="10363200" cy="480131"/>
          </a:xfrm>
        </p:spPr>
        <p:txBody>
          <a:bodyPr/>
          <a:lstStyle/>
          <a:p>
            <a:r>
              <a:rPr lang="en-US" sz="2800" dirty="0"/>
              <a:t>Removed during Tin baling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CD0C3-E756-4795-AD1C-9961C8A32A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Manually removed from baler infeed.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592273-CA0D-43FE-8C52-46489DDC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115" y="277872"/>
            <a:ext cx="10363200" cy="535531"/>
          </a:xfrm>
        </p:spPr>
        <p:txBody>
          <a:bodyPr/>
          <a:lstStyle/>
          <a:p>
            <a:r>
              <a:rPr lang="en-US" sz="3200" dirty="0"/>
              <a:t>Baler Fire Prevention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8F09C6-CDC8-44A3-AC94-A4A2B797854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29635"/>
          <a:stretch/>
        </p:blipFill>
        <p:spPr bwMode="auto">
          <a:xfrm>
            <a:off x="3169920" y="1463675"/>
            <a:ext cx="6116320" cy="3839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343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02115" y="887574"/>
            <a:ext cx="10363200" cy="480131"/>
          </a:xfrm>
        </p:spPr>
        <p:txBody>
          <a:bodyPr/>
          <a:lstStyle/>
          <a:p>
            <a:r>
              <a:rPr lang="en-US" sz="2800" dirty="0"/>
              <a:t>Removed during Tin baling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212461" y="5652649"/>
            <a:ext cx="7772400" cy="374571"/>
          </a:xfrm>
        </p:spPr>
        <p:txBody>
          <a:bodyPr>
            <a:noAutofit/>
          </a:bodyPr>
          <a:lstStyle/>
          <a:p>
            <a:r>
              <a:rPr lang="en-US" sz="2400" dirty="0"/>
              <a:t>Manually removed from baler infeed.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2115" y="250172"/>
            <a:ext cx="10363200" cy="590931"/>
          </a:xfrm>
        </p:spPr>
        <p:txBody>
          <a:bodyPr/>
          <a:lstStyle/>
          <a:p>
            <a:r>
              <a:rPr lang="en-US" sz="3600" dirty="0"/>
              <a:t>Baler Fire Prevention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27B318-FACD-4557-A9EE-BAEA7BF35A9A}"/>
              </a:ext>
            </a:extLst>
          </p:cNvPr>
          <p:cNvSpPr/>
          <p:nvPr/>
        </p:nvSpPr>
        <p:spPr>
          <a:xfrm>
            <a:off x="4281978" y="3244334"/>
            <a:ext cx="419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12D2D-2CC5-4768-A8D7-6C08DC172F7E}"/>
              </a:ext>
            </a:extLst>
          </p:cNvPr>
          <p:cNvSpPr/>
          <p:nvPr/>
        </p:nvSpPr>
        <p:spPr>
          <a:xfrm>
            <a:off x="4281978" y="32443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AFA9639-0452-458E-9443-B7B0A83A1E0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8" b="27068"/>
          <a:stretch/>
        </p:blipFill>
        <p:spPr bwMode="auto">
          <a:xfrm>
            <a:off x="2524125" y="1463675"/>
            <a:ext cx="6781800" cy="3879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526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sitting, cutting, person, cut&#10;&#10;Description automatically generated">
            <a:extLst>
              <a:ext uri="{FF2B5EF4-FFF2-40B4-BE49-F238E27FC236}">
                <a16:creationId xmlns:a16="http://schemas.microsoft.com/office/drawing/2014/main" id="{675A319C-9902-4C05-86EE-463708FBC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0554" y="1998672"/>
            <a:ext cx="3895966" cy="292197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EA145-6594-41D1-A0B0-4E1E2566BC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115" y="887574"/>
            <a:ext cx="10363200" cy="480131"/>
          </a:xfrm>
        </p:spPr>
        <p:txBody>
          <a:bodyPr/>
          <a:lstStyle/>
          <a:p>
            <a:r>
              <a:rPr lang="en-US" sz="2800" dirty="0"/>
              <a:t>New measure begun in June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F7A06-2025-4DE4-BEC4-4900A0E837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Will review effectiveness in 4</a:t>
            </a:r>
            <a:r>
              <a:rPr lang="en-US" sz="2000" baseline="30000" dirty="0"/>
              <a:t>th</a:t>
            </a:r>
            <a:r>
              <a:rPr lang="en-US" sz="2000" dirty="0"/>
              <a:t> quarter.  Present outcomes of efforts have shown  improvement</a:t>
            </a:r>
            <a:r>
              <a:rPr lang="en-US" dirty="0"/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E36C1E-1A12-48EF-B9EB-279F9D26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115" y="250172"/>
            <a:ext cx="10363200" cy="590931"/>
          </a:xfrm>
        </p:spPr>
        <p:txBody>
          <a:bodyPr/>
          <a:lstStyle/>
          <a:p>
            <a:r>
              <a:rPr lang="en-US" sz="3600" dirty="0"/>
              <a:t>Added layer of QC</a:t>
            </a:r>
          </a:p>
        </p:txBody>
      </p:sp>
    </p:spTree>
    <p:extLst>
      <p:ext uri="{BB962C8B-B14F-4D97-AF65-F5344CB8AC3E}">
        <p14:creationId xmlns:p14="http://schemas.microsoft.com/office/powerpoint/2010/main" val="406959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0586" y="1463011"/>
            <a:ext cx="7772400" cy="2028248"/>
          </a:xfrm>
        </p:spPr>
        <p:txBody>
          <a:bodyPr/>
          <a:lstStyle/>
          <a:p>
            <a:r>
              <a:rPr lang="en-US" dirty="0"/>
              <a:t>Safety issues – Fires</a:t>
            </a:r>
          </a:p>
          <a:p>
            <a:r>
              <a:rPr lang="en-US" dirty="0"/>
              <a:t>Elevated residual costs</a:t>
            </a:r>
          </a:p>
          <a:p>
            <a:r>
              <a:rPr lang="en-US" dirty="0"/>
              <a:t>Plant Downtime due to damaged equipment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200586" y="887575"/>
            <a:ext cx="7772400" cy="769441"/>
          </a:xfrm>
        </p:spPr>
        <p:txBody>
          <a:bodyPr/>
          <a:lstStyle/>
          <a:p>
            <a:r>
              <a:rPr lang="en-US" dirty="0"/>
              <a:t>Negative outcomes from unwanted items: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to a MRF (and our partners)</a:t>
            </a:r>
          </a:p>
        </p:txBody>
      </p:sp>
    </p:spTree>
    <p:extLst>
      <p:ext uri="{BB962C8B-B14F-4D97-AF65-F5344CB8AC3E}">
        <p14:creationId xmlns:p14="http://schemas.microsoft.com/office/powerpoint/2010/main" val="146866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A6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A5091-CB7E-4AD9-8918-B4C5143E5EB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9" r="371"/>
          <a:stretch/>
        </p:blipFill>
        <p:spPr bwMode="auto">
          <a:xfrm>
            <a:off x="3713868" y="1176793"/>
            <a:ext cx="4507171" cy="4548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342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0892A5-166E-4836-AEA4-7E8FDCA449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00150"/>
            <a:ext cx="5943600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16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EB200-89AE-4EBB-9F34-7276D939D2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47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The right guys in the right place at the right time!!!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Andy </a:t>
            </a:r>
            <a:r>
              <a:rPr lang="en-US" sz="3200" dirty="0" err="1"/>
              <a:t>Zachwieja</a:t>
            </a:r>
            <a:r>
              <a:rPr lang="en-US" sz="3200" dirty="0"/>
              <a:t> and Daniel Jaramillo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0586" y="250172"/>
            <a:ext cx="7772400" cy="590931"/>
          </a:xfrm>
        </p:spPr>
        <p:txBody>
          <a:bodyPr/>
          <a:lstStyle/>
          <a:p>
            <a:pPr algn="ctr"/>
            <a:r>
              <a:rPr lang="en-US" sz="3600" dirty="0"/>
              <a:t>The Heroes!</a:t>
            </a:r>
            <a:endParaRPr lang="en-US" dirty="0"/>
          </a:p>
        </p:txBody>
      </p:sp>
      <p:pic>
        <p:nvPicPr>
          <p:cNvPr id="8" name="Content Placeholder 7" descr="A picture containing building, outdoor, person, person&#10;&#10;Description automatically generated">
            <a:extLst>
              <a:ext uri="{FF2B5EF4-FFF2-40B4-BE49-F238E27FC236}">
                <a16:creationId xmlns:a16="http://schemas.microsoft.com/office/drawing/2014/main" id="{8AFE8950-60E9-4D6F-8E8B-4E024803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25130" b="9321"/>
          <a:stretch/>
        </p:blipFill>
        <p:spPr>
          <a:xfrm rot="5400000">
            <a:off x="2480049" y="2347337"/>
            <a:ext cx="3879100" cy="2214880"/>
          </a:xfrm>
        </p:spPr>
      </p:pic>
      <p:pic>
        <p:nvPicPr>
          <p:cNvPr id="10" name="Picture 9" descr="A picture containing person, person, holding, bag&#10;&#10;Description automatically generated">
            <a:extLst>
              <a:ext uri="{FF2B5EF4-FFF2-40B4-BE49-F238E27FC236}">
                <a16:creationId xmlns:a16="http://schemas.microsoft.com/office/drawing/2014/main" id="{B11BA685-A871-4728-A9B8-4439E7E2D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853" y="1978740"/>
            <a:ext cx="3903528" cy="29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17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6BCBA-2C7B-4B21-A673-A1D68BE9F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Handling Dangerous Items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1944-AF94-40F2-BDFA-22E27604F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176318"/>
            <a:ext cx="6105194" cy="682079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Search on tipping floor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Educate pre-sort (and everywhere else)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 man watch on baler belt</a:t>
            </a:r>
          </a:p>
        </p:txBody>
      </p:sp>
    </p:spTree>
    <p:extLst>
      <p:ext uri="{BB962C8B-B14F-4D97-AF65-F5344CB8AC3E}">
        <p14:creationId xmlns:p14="http://schemas.microsoft.com/office/powerpoint/2010/main" val="2937654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0586" y="1463011"/>
            <a:ext cx="7772400" cy="4092402"/>
          </a:xfrm>
        </p:spPr>
        <p:txBody>
          <a:bodyPr/>
          <a:lstStyle/>
          <a:p>
            <a:r>
              <a:rPr lang="en-US" dirty="0"/>
              <a:t>January export stoppage</a:t>
            </a:r>
          </a:p>
          <a:p>
            <a:r>
              <a:rPr lang="en-US" dirty="0"/>
              <a:t>Onset of world pandemic</a:t>
            </a:r>
          </a:p>
          <a:p>
            <a:r>
              <a:rPr lang="en-US" dirty="0"/>
              <a:t>Working through exposure</a:t>
            </a:r>
          </a:p>
          <a:p>
            <a:r>
              <a:rPr lang="en-US" dirty="0"/>
              <a:t>Stay at home – rapidly evolving tons</a:t>
            </a:r>
          </a:p>
          <a:p>
            <a:r>
              <a:rPr lang="en-US" dirty="0"/>
              <a:t>Composition issues – OCC havoc</a:t>
            </a:r>
          </a:p>
          <a:p>
            <a:r>
              <a:rPr lang="en-US" dirty="0"/>
              <a:t>Tonnage fluctuations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Trucking issues growing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200586" y="887575"/>
            <a:ext cx="7772400" cy="424732"/>
          </a:xfrm>
        </p:spPr>
        <p:txBody>
          <a:bodyPr/>
          <a:lstStyle/>
          <a:p>
            <a:r>
              <a:rPr lang="en-US" sz="2400" dirty="0"/>
              <a:t>No shortage of new challenges!!!!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Best operating year since before 2018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in review … “A year unlike any other”</a:t>
            </a:r>
          </a:p>
        </p:txBody>
      </p:sp>
    </p:spTree>
    <p:extLst>
      <p:ext uri="{BB962C8B-B14F-4D97-AF65-F5344CB8AC3E}">
        <p14:creationId xmlns:p14="http://schemas.microsoft.com/office/powerpoint/2010/main" val="125354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02115" y="887574"/>
            <a:ext cx="10363200" cy="535531"/>
          </a:xfrm>
        </p:spPr>
        <p:txBody>
          <a:bodyPr/>
          <a:lstStyle/>
          <a:p>
            <a:r>
              <a:rPr lang="en-US" sz="3200" dirty="0"/>
              <a:t>Major sources of Fires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Different items  cause fire hazards throughout the facility and beyond.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3075" y="-54527"/>
            <a:ext cx="8343900" cy="1200329"/>
          </a:xfrm>
        </p:spPr>
        <p:txBody>
          <a:bodyPr/>
          <a:lstStyle/>
          <a:p>
            <a:r>
              <a:rPr lang="en-US" sz="4000" dirty="0"/>
              <a:t>Flammables – Combustibles – Haz Mats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6A5C59-D7E0-4824-AA8A-D3C5F8C5E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115" y="1463011"/>
            <a:ext cx="10363200" cy="3576364"/>
          </a:xfrm>
        </p:spPr>
        <p:txBody>
          <a:bodyPr/>
          <a:lstStyle/>
          <a:p>
            <a:r>
              <a:rPr lang="en-US" dirty="0"/>
              <a:t>Batteries</a:t>
            </a:r>
          </a:p>
          <a:p>
            <a:r>
              <a:rPr lang="en-US" dirty="0"/>
              <a:t>Electronic devices</a:t>
            </a:r>
          </a:p>
          <a:p>
            <a:r>
              <a:rPr lang="en-US" dirty="0"/>
              <a:t>Camping propane</a:t>
            </a:r>
          </a:p>
          <a:p>
            <a:r>
              <a:rPr lang="en-US" dirty="0"/>
              <a:t>Ethanol Free &amp; </a:t>
            </a:r>
            <a:r>
              <a:rPr lang="en-US" dirty="0" err="1"/>
              <a:t>Fuel:Oil</a:t>
            </a:r>
            <a:r>
              <a:rPr lang="en-US"/>
              <a:t> mixes</a:t>
            </a:r>
            <a:endParaRPr lang="en-US" dirty="0"/>
          </a:p>
          <a:p>
            <a:r>
              <a:rPr lang="en-US" dirty="0"/>
              <a:t>Blowtorch tanks</a:t>
            </a:r>
          </a:p>
          <a:p>
            <a:r>
              <a:rPr lang="en-US" dirty="0"/>
              <a:t>Paint products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0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7619" y="4041454"/>
            <a:ext cx="4109170" cy="15912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/>
              <a:t>Eric Gabrielson</a:t>
            </a:r>
            <a:endParaRPr lang="en-US" dirty="0"/>
          </a:p>
          <a:p>
            <a:pPr marL="0" indent="0" algn="ctr">
              <a:buNone/>
            </a:pPr>
            <a:r>
              <a:rPr lang="en-US" sz="1600" dirty="0"/>
              <a:t>Operations Manager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dirty="0"/>
              <a:t>e:  egabrielson@republicservices.com</a:t>
            </a:r>
          </a:p>
          <a:p>
            <a:pPr marL="0" indent="0">
              <a:buNone/>
            </a:pPr>
            <a:r>
              <a:rPr lang="en-US" sz="1600" dirty="0"/>
              <a:t>o:  862.473.0638  c:  973.580.5858</a:t>
            </a:r>
          </a:p>
        </p:txBody>
      </p:sp>
      <p:pic>
        <p:nvPicPr>
          <p:cNvPr id="2050" name="Picture 2" descr="Image result for we'll handle it from 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13" y="526993"/>
            <a:ext cx="4563782" cy="330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15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Bale fire - Cordless tool battery?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212461" y="5652648"/>
            <a:ext cx="7772400" cy="646986"/>
          </a:xfrm>
        </p:spPr>
        <p:txBody>
          <a:bodyPr/>
          <a:lstStyle/>
          <a:p>
            <a:r>
              <a:rPr lang="en-US" dirty="0"/>
              <a:t>Found after baler ejected bale. Sprayed immediately.  Remained smoking until repeated dousing with water.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0586" y="305572"/>
            <a:ext cx="7772400" cy="480131"/>
          </a:xfrm>
        </p:spPr>
        <p:txBody>
          <a:bodyPr/>
          <a:lstStyle/>
          <a:p>
            <a:r>
              <a:rPr lang="en-US" dirty="0"/>
              <a:t>Batteries – Perhaps our worst enemy</a:t>
            </a:r>
          </a:p>
        </p:txBody>
      </p:sp>
      <p:pic>
        <p:nvPicPr>
          <p:cNvPr id="6" name="Content Placeholder 5" descr="C:\Users\gabrier\AppData\Local\Microsoft\Windows\Temporary Internet Files\Content.Word\IMG_298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14" y="1519093"/>
            <a:ext cx="4671268" cy="346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54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Laptop Battery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212461" y="5652649"/>
            <a:ext cx="7772400" cy="7014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Spotted on incline belt by loader – extinguished by presort personnel.</a:t>
            </a:r>
          </a:p>
          <a:p>
            <a:r>
              <a:rPr lang="en-US" dirty="0"/>
              <a:t>Lifesaving communication!!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in presort station</a:t>
            </a:r>
          </a:p>
        </p:txBody>
      </p:sp>
      <p:pic>
        <p:nvPicPr>
          <p:cNvPr id="6" name="Content Placeholder 5" descr="cid:image001.jpg@01D572DD.041AECF0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74" y="1463675"/>
            <a:ext cx="4305908" cy="3537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71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Small – Lithium Ion?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212461" y="5652649"/>
            <a:ext cx="7772400" cy="374571"/>
          </a:xfrm>
        </p:spPr>
        <p:txBody>
          <a:bodyPr/>
          <a:lstStyle/>
          <a:p>
            <a:r>
              <a:rPr lang="en-US" dirty="0"/>
              <a:t>Removed from tip floor by wheel loader – extinguished immediately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Floor Fire</a:t>
            </a:r>
          </a:p>
        </p:txBody>
      </p:sp>
      <p:pic>
        <p:nvPicPr>
          <p:cNvPr id="6" name="Content Placeholder 5" descr="cid:image001.jpg@01D572DC.A3C1DB20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1463675"/>
            <a:ext cx="4994564" cy="36140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27B318-FACD-4557-A9EE-BAEA7BF35A9A}"/>
              </a:ext>
            </a:extLst>
          </p:cNvPr>
          <p:cNvSpPr/>
          <p:nvPr/>
        </p:nvSpPr>
        <p:spPr>
          <a:xfrm>
            <a:off x="4281978" y="3244334"/>
            <a:ext cx="36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Flammable – Combustible – Haz Mat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12D2D-2CC5-4768-A8D7-6C08DC172F7E}"/>
              </a:ext>
            </a:extLst>
          </p:cNvPr>
          <p:cNvSpPr/>
          <p:nvPr/>
        </p:nvSpPr>
        <p:spPr>
          <a:xfrm>
            <a:off x="4281978" y="3244334"/>
            <a:ext cx="36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Flammable – Combustible – Haz Mat</a:t>
            </a:r>
          </a:p>
        </p:txBody>
      </p:sp>
    </p:spTree>
    <p:extLst>
      <p:ext uri="{BB962C8B-B14F-4D97-AF65-F5344CB8AC3E}">
        <p14:creationId xmlns:p14="http://schemas.microsoft.com/office/powerpoint/2010/main" val="217541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Passed through our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97515" y="5783140"/>
            <a:ext cx="7772400" cy="374571"/>
          </a:xfrm>
        </p:spPr>
        <p:txBody>
          <a:bodyPr>
            <a:noAutofit/>
          </a:bodyPr>
          <a:lstStyle/>
          <a:p>
            <a:r>
              <a:rPr lang="en-US" sz="2400" dirty="0"/>
              <a:t>Ignited at our scrap metal recyclers facility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device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27B318-FACD-4557-A9EE-BAEA7BF35A9A}"/>
              </a:ext>
            </a:extLst>
          </p:cNvPr>
          <p:cNvSpPr/>
          <p:nvPr/>
        </p:nvSpPr>
        <p:spPr>
          <a:xfrm>
            <a:off x="4281978" y="3244334"/>
            <a:ext cx="36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Flammable – Combustible – Haz Mat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12D2D-2CC5-4768-A8D7-6C08DC172F7E}"/>
              </a:ext>
            </a:extLst>
          </p:cNvPr>
          <p:cNvSpPr/>
          <p:nvPr/>
        </p:nvSpPr>
        <p:spPr>
          <a:xfrm>
            <a:off x="4281978" y="3244334"/>
            <a:ext cx="36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Flammable – Combustible – Haz Mat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8CE10-4492-46F2-B76B-310D1C33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04803"/>
            <a:ext cx="6010275" cy="444839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9B7119-AB00-4721-B660-8A9AA3BB78D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10383521" y="1887743"/>
            <a:ext cx="881794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317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Chemical reaction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212461" y="5652649"/>
            <a:ext cx="7772400" cy="374571"/>
          </a:xfrm>
        </p:spPr>
        <p:txBody>
          <a:bodyPr/>
          <a:lstStyle/>
          <a:p>
            <a:r>
              <a:rPr lang="en-US" dirty="0"/>
              <a:t>Removed from tip floor by wheel loader – extinguished immediately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hand warmer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27B318-FACD-4557-A9EE-BAEA7BF35A9A}"/>
              </a:ext>
            </a:extLst>
          </p:cNvPr>
          <p:cNvSpPr/>
          <p:nvPr/>
        </p:nvSpPr>
        <p:spPr>
          <a:xfrm>
            <a:off x="4281978" y="3244334"/>
            <a:ext cx="4465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12D2D-2CC5-4768-A8D7-6C08DC172F7E}"/>
              </a:ext>
            </a:extLst>
          </p:cNvPr>
          <p:cNvSpPr/>
          <p:nvPr/>
        </p:nvSpPr>
        <p:spPr>
          <a:xfrm>
            <a:off x="4393738" y="3270110"/>
            <a:ext cx="1133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469711-BF14-457D-9D42-124AD7B81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0057" y="1447851"/>
            <a:ext cx="4211885" cy="37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Small – Lithium Ion?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212461" y="5652649"/>
            <a:ext cx="7772400" cy="374571"/>
          </a:xfrm>
        </p:spPr>
        <p:txBody>
          <a:bodyPr/>
          <a:lstStyle/>
          <a:p>
            <a:r>
              <a:rPr lang="en-US" dirty="0"/>
              <a:t>Removed from tip floor by wheel loader – extinguished immediately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Floor Fire</a:t>
            </a:r>
          </a:p>
        </p:txBody>
      </p:sp>
      <p:pic>
        <p:nvPicPr>
          <p:cNvPr id="6" name="Content Placeholder 5" descr="cid:image001.jpg@01D572DC.A3C1DB20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1463675"/>
            <a:ext cx="4994564" cy="36140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27B318-FACD-4557-A9EE-BAEA7BF35A9A}"/>
              </a:ext>
            </a:extLst>
          </p:cNvPr>
          <p:cNvSpPr/>
          <p:nvPr/>
        </p:nvSpPr>
        <p:spPr>
          <a:xfrm>
            <a:off x="4281978" y="3244334"/>
            <a:ext cx="36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Flammable – Combustible – Haz Mat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12D2D-2CC5-4768-A8D7-6C08DC172F7E}"/>
              </a:ext>
            </a:extLst>
          </p:cNvPr>
          <p:cNvSpPr/>
          <p:nvPr/>
        </p:nvSpPr>
        <p:spPr>
          <a:xfrm>
            <a:off x="4281978" y="3244334"/>
            <a:ext cx="36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Flammable – Combustible – Haz Mat</a:t>
            </a:r>
          </a:p>
        </p:txBody>
      </p:sp>
    </p:spTree>
    <p:extLst>
      <p:ext uri="{BB962C8B-B14F-4D97-AF65-F5344CB8AC3E}">
        <p14:creationId xmlns:p14="http://schemas.microsoft.com/office/powerpoint/2010/main" val="53724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Highest Frequency of fires in Mine Hill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Significant reduction in fires from 2019 to2020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0586" y="250172"/>
            <a:ext cx="7772400" cy="590931"/>
          </a:xfrm>
        </p:spPr>
        <p:txBody>
          <a:bodyPr/>
          <a:lstStyle/>
          <a:p>
            <a:pPr algn="ctr"/>
            <a:r>
              <a:rPr lang="en-US" sz="3600" dirty="0"/>
              <a:t>Tin Baling Operation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t="10182" r="61087"/>
          <a:stretch/>
        </p:blipFill>
        <p:spPr bwMode="auto">
          <a:xfrm>
            <a:off x="3682712" y="1381412"/>
            <a:ext cx="4826575" cy="4095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3418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PUBLIC_Internal_Theme_r03">
  <a:themeElements>
    <a:clrScheme name="Custom 1">
      <a:dk1>
        <a:srgbClr val="000000"/>
      </a:dk1>
      <a:lt1>
        <a:sysClr val="window" lastClr="FFFFFF"/>
      </a:lt1>
      <a:dk2>
        <a:srgbClr val="004A7C"/>
      </a:dk2>
      <a:lt2>
        <a:srgbClr val="76787A"/>
      </a:lt2>
      <a:accent1>
        <a:srgbClr val="00ADEF"/>
      </a:accent1>
      <a:accent2>
        <a:srgbClr val="F7A800"/>
      </a:accent2>
      <a:accent3>
        <a:srgbClr val="C6C8CA"/>
      </a:accent3>
      <a:accent4>
        <a:srgbClr val="C0E1F3"/>
      </a:accent4>
      <a:accent5>
        <a:srgbClr val="F38B00"/>
      </a:accent5>
      <a:accent6>
        <a:srgbClr val="004A7C"/>
      </a:accent6>
      <a:hlink>
        <a:srgbClr val="F38B00"/>
      </a:hlink>
      <a:folHlink>
        <a:srgbClr val="00ADEF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420</Words>
  <Application>Microsoft Office PowerPoint</Application>
  <PresentationFormat>Widescreen</PresentationFormat>
  <Paragraphs>79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Lucida Grande</vt:lpstr>
      <vt:lpstr>Verdana</vt:lpstr>
      <vt:lpstr>Office Theme</vt:lpstr>
      <vt:lpstr>REPUBLIC_Internal_Theme_r03</vt:lpstr>
      <vt:lpstr>Haz Mats – Recycling - Pandemics   This wasn’t in the brochure!!!   September 22, 2020 </vt:lpstr>
      <vt:lpstr>Flammables – Combustibles – Haz Mats</vt:lpstr>
      <vt:lpstr>Batteries – Perhaps our worst enemy</vt:lpstr>
      <vt:lpstr>Fire in presort station</vt:lpstr>
      <vt:lpstr>Tip Floor Fire</vt:lpstr>
      <vt:lpstr>Electronic device</vt:lpstr>
      <vt:lpstr>Old hand warmer</vt:lpstr>
      <vt:lpstr>Tip Floor Fire</vt:lpstr>
      <vt:lpstr>Tin Baling Operation</vt:lpstr>
      <vt:lpstr>Baler Fire Prevention</vt:lpstr>
      <vt:lpstr>Baler Fire Prevention</vt:lpstr>
      <vt:lpstr>Added layer of QC</vt:lpstr>
      <vt:lpstr>Impact to a MRF (and our partners)</vt:lpstr>
      <vt:lpstr>PowerPoint Presentation</vt:lpstr>
      <vt:lpstr>PowerPoint Presentation</vt:lpstr>
      <vt:lpstr>PowerPoint Presentation</vt:lpstr>
      <vt:lpstr>The Heroes!</vt:lpstr>
      <vt:lpstr>Handling Dangerous Items</vt:lpstr>
      <vt:lpstr>2020 in review … “A year unlike any other”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 Mats – Recycling - Pandemics   This wasn’t in the brochure!!!   September 22, 2020 </dc:title>
  <dc:creator>Gabrielson, Eric</dc:creator>
  <cp:lastModifiedBy>Gabrielson, Eric</cp:lastModifiedBy>
  <cp:revision>10</cp:revision>
  <dcterms:created xsi:type="dcterms:W3CDTF">2020-09-18T12:22:24Z</dcterms:created>
  <dcterms:modified xsi:type="dcterms:W3CDTF">2020-09-21T18:46:00Z</dcterms:modified>
</cp:coreProperties>
</file>